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  <a:srgbClr val="FF00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Destaqu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367" autoAdjust="0"/>
    <p:restoredTop sz="95226" autoAdjust="0"/>
  </p:normalViewPr>
  <p:slideViewPr>
    <p:cSldViewPr snapToGrid="0">
      <p:cViewPr>
        <p:scale>
          <a:sx n="40" d="100"/>
          <a:sy n="40" d="100"/>
        </p:scale>
        <p:origin x="24" y="-42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sa%20Correia\Desktop\Artigo\An&#225;lise%20Dados\An&#225;li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sa%20Correia\Desktop\Artigo\An&#225;lise%20Dados\An&#225;li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sa%20Correia\Desktop\Artigo\Base_Artigo_atualizada_01_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sa%20Correia\Desktop\Artigo\Base_Artigo_atualizada_01_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sa%20Correia\Desktop\Artigo\Base_Artigo_atualizada_01_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sa%20Correia\Desktop\Artigo\Base_Artigo_atualizada_01_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sa%20Correia\AppData\Roaming\Microsoft\Excel\Livro1%20(version%202).xlsb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Folha7!$H$1</c:f>
              <c:strCache>
                <c:ptCount val="1"/>
                <c:pt idx="0">
                  <c:v>ST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E1-4099-9A3A-2A97B66DF2C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E1-4099-9A3A-2A97B66DF2CF}"/>
              </c:ext>
            </c:extLst>
          </c:dPt>
          <c:cat>
            <c:strRef>
              <c:f>Folha7!$F$2:$F$3</c:f>
              <c:strCache>
                <c:ptCount val="2"/>
                <c:pt idx="0">
                  <c:v>DTG+3TC</c:v>
                </c:pt>
                <c:pt idx="1">
                  <c:v>PI/r+3TC</c:v>
                </c:pt>
              </c:strCache>
            </c:strRef>
          </c:cat>
          <c:val>
            <c:numRef>
              <c:f>Folha7!$H$2:$H$3</c:f>
              <c:numCache>
                <c:formatCode>General</c:formatCode>
                <c:ptCount val="2"/>
                <c:pt idx="0">
                  <c:v>84.415584415584405</c:v>
                </c:pt>
                <c:pt idx="1">
                  <c:v>86.111111111111114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E1-4099-9A3A-2A97B66DF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40332048"/>
        <c:axId val="640334344"/>
      </c:barChart>
      <c:catAx>
        <c:axId val="64033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40334344"/>
        <c:crosses val="autoZero"/>
        <c:auto val="1"/>
        <c:lblAlgn val="ctr"/>
        <c:lblOffset val="100"/>
        <c:noMultiLvlLbl val="0"/>
      </c:catAx>
      <c:valAx>
        <c:axId val="64033434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2000" dirty="0" err="1"/>
                  <a:t>Therapeutic</a:t>
                </a:r>
                <a:r>
                  <a:rPr lang="pt-PT" sz="2000" dirty="0"/>
                  <a:t> </a:t>
                </a:r>
                <a:r>
                  <a:rPr lang="pt-PT" sz="2000" dirty="0" err="1"/>
                  <a:t>success</a:t>
                </a:r>
                <a:r>
                  <a:rPr lang="pt-PT" sz="2000" dirty="0"/>
                  <a:t>, </a:t>
                </a:r>
                <a:r>
                  <a:rPr lang="pt-PT" sz="2000" dirty="0" err="1"/>
                  <a:t>proportion</a:t>
                </a:r>
                <a:r>
                  <a:rPr lang="pt-PT" sz="2000" dirty="0"/>
                  <a:t>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4033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Folha7!$G$6</c:f>
              <c:strCache>
                <c:ptCount val="1"/>
                <c:pt idx="0">
                  <c:v>FV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>
              <a:solidFill>
                <a:sysClr val="windowText" lastClr="000000"/>
              </a:solidFill>
              <a:prstDash val="dash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noFill/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F-4B2A-8837-119768BC8DE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F-4B2A-8837-119768BC8DE6}"/>
              </c:ext>
            </c:extLst>
          </c:dPt>
          <c:cat>
            <c:strRef>
              <c:f>Folha7!$F$7:$F$8</c:f>
              <c:strCache>
                <c:ptCount val="2"/>
                <c:pt idx="0">
                  <c:v>DTG+3TC</c:v>
                </c:pt>
                <c:pt idx="1">
                  <c:v>PI/r+3TC</c:v>
                </c:pt>
              </c:strCache>
            </c:strRef>
          </c:cat>
          <c:val>
            <c:numRef>
              <c:f>Folha7!$G$7:$G$8</c:f>
              <c:numCache>
                <c:formatCode>General</c:formatCode>
                <c:ptCount val="2"/>
                <c:pt idx="0">
                  <c:v>1.2987012987012987</c:v>
                </c:pt>
                <c:pt idx="1">
                  <c:v>5.5555555555555554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1F-4B2A-8837-119768BC8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73589600"/>
        <c:axId val="773589272"/>
      </c:barChart>
      <c:catAx>
        <c:axId val="77358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73589272"/>
        <c:crosses val="autoZero"/>
        <c:auto val="1"/>
        <c:lblAlgn val="ctr"/>
        <c:lblOffset val="100"/>
        <c:noMultiLvlLbl val="0"/>
      </c:catAx>
      <c:valAx>
        <c:axId val="77358927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2000"/>
                  <a:t>Virological failure, proportion (%)</a:t>
                </a:r>
              </a:p>
            </c:rich>
          </c:tx>
          <c:layout>
            <c:manualLayout>
              <c:xMode val="edge"/>
              <c:yMode val="edge"/>
              <c:x val="2.0210636205365527E-2"/>
              <c:y val="0.189469427563009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2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7358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Gráficos_Suplemento!$B$1</c:f>
              <c:strCache>
                <c:ptCount val="1"/>
                <c:pt idx="0">
                  <c:v>Pre-switch</c:v>
                </c:pt>
              </c:strCache>
            </c:strRef>
          </c:tx>
          <c:spPr>
            <a:solidFill>
              <a:schemeClr val="accent1">
                <a:lumMod val="75000"/>
                <a:alpha val="48000"/>
              </a:schemeClr>
            </a:solidFill>
            <a:ln w="12700" cap="flat" cmpd="sng" algn="ctr">
              <a:noFill/>
              <a:prstDash val="sysDash"/>
            </a:ln>
            <a:effectLst/>
          </c:spPr>
          <c:invertIfNegative val="0"/>
          <c:cat>
            <c:strRef>
              <c:f>Gráficos_Suplemento!$A$4:$A$6</c:f>
              <c:strCache>
                <c:ptCount val="3"/>
                <c:pt idx="0">
                  <c:v>DTG+3TC</c:v>
                </c:pt>
                <c:pt idx="1">
                  <c:v>PI/r+3TC</c:v>
                </c:pt>
                <c:pt idx="2">
                  <c:v>Total</c:v>
                </c:pt>
              </c:strCache>
            </c:strRef>
          </c:cat>
          <c:val>
            <c:numRef>
              <c:f>Gráficos_Suplemento!$B$4:$B$6</c:f>
              <c:numCache>
                <c:formatCode>General</c:formatCode>
                <c:ptCount val="3"/>
                <c:pt idx="0">
                  <c:v>707</c:v>
                </c:pt>
                <c:pt idx="1">
                  <c:v>557</c:v>
                </c:pt>
                <c:pt idx="2">
                  <c:v>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0-46FD-B61B-64DCB83F6DFA}"/>
            </c:ext>
          </c:extLst>
        </c:ser>
        <c:ser>
          <c:idx val="1"/>
          <c:order val="1"/>
          <c:tx>
            <c:strRef>
              <c:f>Gráficos_Suplemento!$D$1</c:f>
              <c:strCache>
                <c:ptCount val="1"/>
                <c:pt idx="0">
                  <c:v>48 weeks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Gráficos_Suplemento!$D$4:$D$6</c:f>
              <c:numCache>
                <c:formatCode>General</c:formatCode>
                <c:ptCount val="3"/>
                <c:pt idx="0">
                  <c:v>778</c:v>
                </c:pt>
                <c:pt idx="1">
                  <c:v>633</c:v>
                </c:pt>
                <c:pt idx="2">
                  <c:v>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90-46FD-B61B-64DCB83F6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634863"/>
        <c:axId val="1085353519"/>
      </c:barChart>
      <c:catAx>
        <c:axId val="108263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wsGotT"/>
                <a:ea typeface="+mn-ea"/>
                <a:cs typeface="+mn-cs"/>
              </a:defRPr>
            </a:pPr>
            <a:endParaRPr lang="pt-PT"/>
          </a:p>
        </c:txPr>
        <c:crossAx val="1085353519"/>
        <c:crosses val="autoZero"/>
        <c:auto val="1"/>
        <c:lblAlgn val="ctr"/>
        <c:lblOffset val="100"/>
        <c:noMultiLvlLbl val="0"/>
      </c:catAx>
      <c:valAx>
        <c:axId val="108535351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PT" sz="2000">
                    <a:solidFill>
                      <a:schemeClr val="tx1"/>
                    </a:solidFill>
                    <a:latin typeface="+mj-lt"/>
                  </a:rPr>
                  <a:t>TCD4L count (cel/mm3), Mean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NewsGotT"/>
                <a:ea typeface="+mn-ea"/>
                <a:cs typeface="+mn-cs"/>
              </a:defRPr>
            </a:pPr>
            <a:endParaRPr lang="pt-PT"/>
          </a:p>
        </c:txPr>
        <c:crossAx val="1082634863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P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>
          <a:latin typeface="NewsGotT"/>
        </a:defRPr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Gráficos_Suplemento!$B$1</c:f>
              <c:strCache>
                <c:ptCount val="1"/>
                <c:pt idx="0">
                  <c:v>Pre-switch</c:v>
                </c:pt>
              </c:strCache>
            </c:strRef>
          </c:tx>
          <c:spPr>
            <a:solidFill>
              <a:schemeClr val="accent2">
                <a:lumMod val="50000"/>
                <a:alpha val="56000"/>
              </a:schemeClr>
            </a:solidFill>
            <a:ln w="12700" cap="flat" cmpd="sng" algn="ctr">
              <a:noFill/>
              <a:prstDash val="sysDash"/>
            </a:ln>
            <a:effectLst/>
          </c:spPr>
          <c:invertIfNegative val="0"/>
          <c:cat>
            <c:strRef>
              <c:f>Gráficos_Suplemento!$A$9:$A$11</c:f>
              <c:strCache>
                <c:ptCount val="3"/>
                <c:pt idx="0">
                  <c:v>DTG+3TC</c:v>
                </c:pt>
                <c:pt idx="1">
                  <c:v>PI/r+3TC</c:v>
                </c:pt>
                <c:pt idx="2">
                  <c:v>Total</c:v>
                </c:pt>
              </c:strCache>
            </c:strRef>
          </c:cat>
          <c:val>
            <c:numRef>
              <c:f>Gráficos_Suplemento!$B$9:$B$11</c:f>
              <c:numCache>
                <c:formatCode>General</c:formatCode>
                <c:ptCount val="3"/>
                <c:pt idx="0">
                  <c:v>0.91</c:v>
                </c:pt>
                <c:pt idx="1">
                  <c:v>0.83</c:v>
                </c:pt>
                <c:pt idx="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6-49AC-BE45-902885592437}"/>
            </c:ext>
          </c:extLst>
        </c:ser>
        <c:ser>
          <c:idx val="1"/>
          <c:order val="1"/>
          <c:tx>
            <c:strRef>
              <c:f>Gráficos_Suplemento!$D$1</c:f>
              <c:strCache>
                <c:ptCount val="1"/>
                <c:pt idx="0">
                  <c:v>48 weeks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9525">
              <a:noFill/>
            </a:ln>
            <a:effectLst/>
          </c:spPr>
          <c:invertIfNegative val="0"/>
          <c:cat>
            <c:strRef>
              <c:f>Gráficos_Suplemento!$A$9:$A$11</c:f>
              <c:strCache>
                <c:ptCount val="3"/>
                <c:pt idx="0">
                  <c:v>DTG+3TC</c:v>
                </c:pt>
                <c:pt idx="1">
                  <c:v>PI/r+3TC</c:v>
                </c:pt>
                <c:pt idx="2">
                  <c:v>Total</c:v>
                </c:pt>
              </c:strCache>
            </c:strRef>
          </c:cat>
          <c:val>
            <c:numRef>
              <c:f>Gráficos_Suplemento!$D$9:$D$11</c:f>
              <c:numCache>
                <c:formatCode>General</c:formatCode>
                <c:ptCount val="3"/>
                <c:pt idx="0">
                  <c:v>0.96</c:v>
                </c:pt>
                <c:pt idx="1">
                  <c:v>0.85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96-49AC-BE45-902885592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0290607"/>
        <c:axId val="979037199"/>
      </c:barChart>
      <c:catAx>
        <c:axId val="108029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PT"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PT"/>
          </a:p>
        </c:txPr>
        <c:crossAx val="979037199"/>
        <c:crosses val="autoZero"/>
        <c:auto val="1"/>
        <c:lblAlgn val="ctr"/>
        <c:lblOffset val="100"/>
        <c:noMultiLvlLbl val="0"/>
      </c:catAx>
      <c:valAx>
        <c:axId val="9790371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pt-PT"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PT"/>
                  <a:t>CD4/CD8, Mean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pt-PT" sz="18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PT"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PT"/>
          </a:p>
        </c:txPr>
        <c:crossAx val="108029060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pt-PT"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P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pt-PT" sz="1800" b="0" i="0" u="none" strike="noStrike" kern="1200" baseline="0">
          <a:solidFill>
            <a:schemeClr val="tx1"/>
          </a:solidFill>
          <a:latin typeface="+mj-lt"/>
          <a:ea typeface="+mn-ea"/>
          <a:cs typeface="+mn-cs"/>
        </a:defRPr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Gráficos_Suplemento!$B$1</c:f>
              <c:strCache>
                <c:ptCount val="1"/>
                <c:pt idx="0">
                  <c:v>Pre-switch</c:v>
                </c:pt>
              </c:strCache>
            </c:strRef>
          </c:tx>
          <c:spPr>
            <a:solidFill>
              <a:schemeClr val="bg2">
                <a:lumMod val="25000"/>
                <a:alpha val="46000"/>
              </a:schemeClr>
            </a:solidFill>
            <a:ln w="12700" cap="flat" cmpd="sng" algn="ctr">
              <a:noFill/>
              <a:prstDash val="sysDash"/>
            </a:ln>
            <a:effectLst/>
          </c:spPr>
          <c:invertIfNegative val="0"/>
          <c:cat>
            <c:strRef>
              <c:f>Gráficos_Suplemento!$A$19:$A$21</c:f>
              <c:strCache>
                <c:ptCount val="3"/>
                <c:pt idx="0">
                  <c:v>DTG+3TC</c:v>
                </c:pt>
                <c:pt idx="1">
                  <c:v>PI/r+3TC</c:v>
                </c:pt>
                <c:pt idx="2">
                  <c:v>Total</c:v>
                </c:pt>
              </c:strCache>
            </c:strRef>
          </c:cat>
          <c:val>
            <c:numRef>
              <c:f>Gráficos_Suplemento!$B$19:$B$21</c:f>
              <c:numCache>
                <c:formatCode>General</c:formatCode>
                <c:ptCount val="3"/>
                <c:pt idx="0">
                  <c:v>41</c:v>
                </c:pt>
                <c:pt idx="1">
                  <c:v>45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9-43E8-B858-3F2178FD0094}"/>
            </c:ext>
          </c:extLst>
        </c:ser>
        <c:ser>
          <c:idx val="1"/>
          <c:order val="1"/>
          <c:tx>
            <c:strRef>
              <c:f>Gráficos_Suplemento!$D$1</c:f>
              <c:strCache>
                <c:ptCount val="1"/>
                <c:pt idx="0">
                  <c:v>48 weeks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 w="9525">
              <a:noFill/>
            </a:ln>
            <a:effectLst/>
          </c:spPr>
          <c:invertIfNegative val="0"/>
          <c:cat>
            <c:strRef>
              <c:f>Gráficos_Suplemento!$A$19:$A$21</c:f>
              <c:strCache>
                <c:ptCount val="3"/>
                <c:pt idx="0">
                  <c:v>DTG+3TC</c:v>
                </c:pt>
                <c:pt idx="1">
                  <c:v>PI/r+3TC</c:v>
                </c:pt>
                <c:pt idx="2">
                  <c:v>Total</c:v>
                </c:pt>
              </c:strCache>
            </c:strRef>
          </c:cat>
          <c:val>
            <c:numRef>
              <c:f>Gráficos_Suplemento!$D$19:$D$21</c:f>
              <c:numCache>
                <c:formatCode>General</c:formatCode>
                <c:ptCount val="3"/>
                <c:pt idx="0">
                  <c:v>36</c:v>
                </c:pt>
                <c:pt idx="1">
                  <c:v>43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59-43E8-B858-3F2178FD0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0289807"/>
        <c:axId val="979036367"/>
      </c:barChart>
      <c:catAx>
        <c:axId val="1080289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PT" sz="600" b="0" i="0" u="none" strike="noStrike" kern="1200" baseline="0">
                <a:solidFill>
                  <a:schemeClr val="tx1"/>
                </a:solidFill>
                <a:latin typeface="NewsGotT"/>
                <a:ea typeface="+mn-ea"/>
                <a:cs typeface="+mn-cs"/>
              </a:defRPr>
            </a:pPr>
            <a:endParaRPr lang="pt-PT"/>
          </a:p>
        </c:txPr>
        <c:crossAx val="979036367"/>
        <c:crosses val="autoZero"/>
        <c:auto val="1"/>
        <c:lblAlgn val="ctr"/>
        <c:lblOffset val="100"/>
        <c:noMultiLvlLbl val="0"/>
      </c:catAx>
      <c:valAx>
        <c:axId val="97903636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pt-PT" sz="2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PT" sz="2000">
                    <a:latin typeface="+mj-lt"/>
                  </a:rPr>
                  <a:t>ALT (U/l), Mean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pt-PT" sz="20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PT"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PT"/>
          </a:p>
        </c:txPr>
        <c:crossAx val="1080289807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pt-PT"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P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pt-PT" sz="600" b="0" i="0" u="none" strike="noStrike" kern="1200" baseline="0">
          <a:solidFill>
            <a:schemeClr val="tx1"/>
          </a:solidFill>
          <a:latin typeface="NewsGotT"/>
          <a:ea typeface="+mn-ea"/>
          <a:cs typeface="+mn-cs"/>
        </a:defRPr>
      </a:pPr>
      <a:endParaRPr lang="pt-P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Gráficos_Suplemento!$B$1</c:f>
              <c:strCache>
                <c:ptCount val="1"/>
                <c:pt idx="0">
                  <c:v>Pre-switch</c:v>
                </c:pt>
              </c:strCache>
            </c:strRef>
          </c:tx>
          <c:spPr>
            <a:solidFill>
              <a:schemeClr val="accent4">
                <a:lumMod val="50000"/>
                <a:alpha val="54000"/>
              </a:schemeClr>
            </a:solidFill>
            <a:ln w="12700" cap="flat" cmpd="sng" algn="ctr">
              <a:noFill/>
              <a:prstDash val="sysDash"/>
            </a:ln>
            <a:effectLst/>
          </c:spPr>
          <c:invertIfNegative val="0"/>
          <c:cat>
            <c:strRef>
              <c:f>Gráficos_Suplemento!$A$24:$A$26</c:f>
              <c:strCache>
                <c:ptCount val="3"/>
                <c:pt idx="0">
                  <c:v>DTG+3TC</c:v>
                </c:pt>
                <c:pt idx="1">
                  <c:v>PI/r+3TC</c:v>
                </c:pt>
                <c:pt idx="2">
                  <c:v>Total</c:v>
                </c:pt>
              </c:strCache>
            </c:strRef>
          </c:cat>
          <c:val>
            <c:numRef>
              <c:f>Gráficos_Suplemento!$B$24:$B$26</c:f>
              <c:numCache>
                <c:formatCode>General</c:formatCode>
                <c:ptCount val="3"/>
                <c:pt idx="0">
                  <c:v>87</c:v>
                </c:pt>
                <c:pt idx="1">
                  <c:v>93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8-4175-8D5E-9BC9BC9465F7}"/>
            </c:ext>
          </c:extLst>
        </c:ser>
        <c:ser>
          <c:idx val="1"/>
          <c:order val="1"/>
          <c:tx>
            <c:strRef>
              <c:f>Gráficos_Suplemento!$D$1</c:f>
              <c:strCache>
                <c:ptCount val="1"/>
                <c:pt idx="0">
                  <c:v>48 weeks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 w="9525">
              <a:noFill/>
            </a:ln>
            <a:effectLst/>
          </c:spPr>
          <c:invertIfNegative val="0"/>
          <c:cat>
            <c:strRef>
              <c:f>Gráficos_Suplemento!$A$24:$A$26</c:f>
              <c:strCache>
                <c:ptCount val="3"/>
                <c:pt idx="0">
                  <c:v>DTG+3TC</c:v>
                </c:pt>
                <c:pt idx="1">
                  <c:v>PI/r+3TC</c:v>
                </c:pt>
                <c:pt idx="2">
                  <c:v>Total</c:v>
                </c:pt>
              </c:strCache>
            </c:strRef>
          </c:cat>
          <c:val>
            <c:numRef>
              <c:f>Gráficos_Suplemento!$D$24:$D$26</c:f>
              <c:numCache>
                <c:formatCode>General</c:formatCode>
                <c:ptCount val="3"/>
                <c:pt idx="0">
                  <c:v>81</c:v>
                </c:pt>
                <c:pt idx="1">
                  <c:v>92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58-4175-8D5E-9BC9BC946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299823"/>
        <c:axId val="1155232479"/>
      </c:barChart>
      <c:catAx>
        <c:axId val="109329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PT"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PT"/>
          </a:p>
        </c:txPr>
        <c:crossAx val="1155232479"/>
        <c:crosses val="autoZero"/>
        <c:auto val="1"/>
        <c:lblAlgn val="ctr"/>
        <c:lblOffset val="100"/>
        <c:noMultiLvlLbl val="0"/>
      </c:catAx>
      <c:valAx>
        <c:axId val="1155232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pt-PT" sz="2000" b="0" i="0" u="none" strike="noStrike" kern="1200" baseline="0">
                    <a:solidFill>
                      <a:schemeClr val="tx1"/>
                    </a:solidFill>
                    <a:effectLst/>
                    <a:latin typeface="+mj-lt"/>
                    <a:ea typeface="+mn-ea"/>
                    <a:cs typeface="+mn-cs"/>
                  </a:defRPr>
                </a:pPr>
                <a:r>
                  <a:rPr lang="pt-PT" sz="2000">
                    <a:solidFill>
                      <a:schemeClr val="tx1"/>
                    </a:solidFill>
                    <a:effectLst/>
                    <a:latin typeface="+mj-lt"/>
                  </a:rPr>
                  <a:t>Estimated glomerular filtration rate (mg/ml/m2), Mean</a:t>
                </a:r>
              </a:p>
            </c:rich>
          </c:tx>
          <c:layout>
            <c:manualLayout>
              <c:xMode val="edge"/>
              <c:yMode val="edge"/>
              <c:x val="1.8032721377010247E-2"/>
              <c:y val="6.224343390323502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pt-PT" sz="2000" b="0" i="0" u="none" strike="noStrike" kern="1200" baseline="0">
                  <a:solidFill>
                    <a:schemeClr val="tx1"/>
                  </a:solidFill>
                  <a:effectLst/>
                  <a:latin typeface="+mj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PT"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PT"/>
          </a:p>
        </c:txPr>
        <c:crossAx val="109329982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pt-PT"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P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pt-PT" sz="1800" b="0" i="0" u="none" strike="noStrike" kern="1200" baseline="0">
          <a:solidFill>
            <a:schemeClr val="tx1"/>
          </a:solidFill>
          <a:latin typeface="+mj-lt"/>
          <a:ea typeface="+mn-ea"/>
          <a:cs typeface="+mn-cs"/>
        </a:defRPr>
      </a:pPr>
      <a:endParaRPr lang="pt-P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99664753696362"/>
          <c:y val="9.036425747101702E-2"/>
          <c:w val="0.58814098639814794"/>
          <c:h val="0.7449074595286217"/>
        </c:manualLayout>
      </c:layout>
      <c:scatterChart>
        <c:scatterStyle val="lineMarker"/>
        <c:varyColors val="0"/>
        <c:ser>
          <c:idx val="0"/>
          <c:order val="0"/>
          <c:tx>
            <c:strRef>
              <c:f>TFG_2!$D$17</c:f>
              <c:strCache>
                <c:ptCount val="1"/>
                <c:pt idx="0">
                  <c:v>IP</c:v>
                </c:pt>
              </c:strCache>
            </c:strRef>
          </c:tx>
          <c:spPr>
            <a:ln w="19050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TFG_2!$C$18:$C$21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48</c:v>
                </c:pt>
              </c:numCache>
            </c:numRef>
          </c:xVal>
          <c:yVal>
            <c:numRef>
              <c:f>TFG_2!$D$18:$D$21</c:f>
              <c:numCache>
                <c:formatCode>###0.0000</c:formatCode>
                <c:ptCount val="4"/>
                <c:pt idx="0">
                  <c:v>92.523190189798825</c:v>
                </c:pt>
                <c:pt idx="1">
                  <c:v>94.066922242317787</c:v>
                </c:pt>
                <c:pt idx="2">
                  <c:v>93.651384241498292</c:v>
                </c:pt>
                <c:pt idx="3">
                  <c:v>91.130949533488845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21-4D1F-A195-EF50C0D5ED78}"/>
            </c:ext>
          </c:extLst>
        </c:ser>
        <c:ser>
          <c:idx val="1"/>
          <c:order val="1"/>
          <c:tx>
            <c:strRef>
              <c:f>TFG_2!$E$17</c:f>
              <c:strCache>
                <c:ptCount val="1"/>
                <c:pt idx="0">
                  <c:v>DTG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TFG_2!$C$18:$C$21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48</c:v>
                </c:pt>
              </c:numCache>
            </c:numRef>
          </c:xVal>
          <c:yVal>
            <c:numRef>
              <c:f>TFG_2!$E$18:$E$21</c:f>
              <c:numCache>
                <c:formatCode>###0.0000</c:formatCode>
                <c:ptCount val="4"/>
                <c:pt idx="0">
                  <c:v>89.583003610392282</c:v>
                </c:pt>
                <c:pt idx="1">
                  <c:v>83.012165387736246</c:v>
                </c:pt>
                <c:pt idx="2">
                  <c:v>83.208350561938389</c:v>
                </c:pt>
                <c:pt idx="3">
                  <c:v>83.962617609318158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21-4D1F-A195-EF50C0D5E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646832"/>
        <c:axId val="486648800"/>
      </c:scatterChart>
      <c:valAx>
        <c:axId val="486646832"/>
        <c:scaling>
          <c:orientation val="minMax"/>
          <c:max val="4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pt-PT" sz="14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PT" sz="1400"/>
                  <a:t>Time (weeks)</a:t>
                </a:r>
              </a:p>
            </c:rich>
          </c:tx>
          <c:layout>
            <c:manualLayout>
              <c:xMode val="edge"/>
              <c:yMode val="edge"/>
              <c:x val="0.34467218925513238"/>
              <c:y val="0.893964547973209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pt-PT" sz="14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PT"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pt-PT"/>
          </a:p>
        </c:txPr>
        <c:crossAx val="486648800"/>
        <c:crosses val="autoZero"/>
        <c:crossBetween val="midCat"/>
        <c:majorUnit val="12"/>
      </c:valAx>
      <c:valAx>
        <c:axId val="48664880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pt-PT" sz="18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PT"/>
                  <a:t>Glomerular filtration rate (mg/min/1,73m2), Mean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pt-PT" sz="18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pt-PT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PT"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pt-PT"/>
          </a:p>
        </c:txPr>
        <c:crossAx val="486646832"/>
        <c:crosses val="autoZero"/>
        <c:crossBetween val="midCat"/>
        <c:majorUnit val="15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pt-PT" sz="1800" b="0" i="0" u="none" strike="noStrike" kern="1200" baseline="0">
          <a:solidFill>
            <a:sysClr val="windowText" lastClr="000000"/>
          </a:solidFill>
          <a:latin typeface="+mj-lt"/>
          <a:ea typeface="+mn-ea"/>
          <a:cs typeface="+mn-cs"/>
        </a:defRPr>
      </a:pPr>
      <a:endParaRPr lang="pt-P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0.71971</cdr:x>
      <cdr:y>0.25282</cdr:y>
    </cdr:from>
    <cdr:to>
      <cdr:x>0.89565</cdr:x>
      <cdr:y>0.37881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57ADF669-B90B-4160-8649-F5570C3C33BE}"/>
            </a:ext>
          </a:extLst>
        </cdr:cNvPr>
        <cdr:cNvSpPr txBox="1"/>
      </cdr:nvSpPr>
      <cdr:spPr>
        <a:xfrm xmlns:a="http://schemas.openxmlformats.org/drawingml/2006/main">
          <a:off x="5714344" y="1174895"/>
          <a:ext cx="1397000" cy="585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1800" b="1" dirty="0">
              <a:solidFill>
                <a:schemeClr val="accent2">
                  <a:lumMod val="75000"/>
                </a:schemeClr>
              </a:solidFill>
            </a:rPr>
            <a:t>DTG+3TC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7" Type="http://schemas.openxmlformats.org/officeDocument/2006/relationships/chart" Target="../charts/chart3.xml"/><Relationship Id="rId12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hart" Target="../charts/chart2.xml"/><Relationship Id="rId11" Type="http://schemas.openxmlformats.org/officeDocument/2006/relationships/chart" Target="../charts/chart7.xml"/><Relationship Id="rId5" Type="http://schemas.openxmlformats.org/officeDocument/2006/relationships/chart" Target="../charts/chart1.xml"/><Relationship Id="rId15" Type="http://schemas.microsoft.com/office/2007/relationships/hdphoto" Target="../media/hdphoto1.wdp"/><Relationship Id="rId10" Type="http://schemas.openxmlformats.org/officeDocument/2006/relationships/chart" Target="../charts/chart6.xml"/><Relationship Id="rId4" Type="http://schemas.openxmlformats.org/officeDocument/2006/relationships/image" Target="../media/image1.png"/><Relationship Id="rId9" Type="http://schemas.openxmlformats.org/officeDocument/2006/relationships/chart" Target="../charts/chart5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tângulo 49">
            <a:extLst>
              <a:ext uri="{FF2B5EF4-FFF2-40B4-BE49-F238E27FC236}">
                <a16:creationId xmlns:a16="http://schemas.microsoft.com/office/drawing/2014/main" id="{DF0C8BAE-88CC-4916-9617-DB8B0D82811B}"/>
              </a:ext>
            </a:extLst>
          </p:cNvPr>
          <p:cNvSpPr/>
          <p:nvPr/>
        </p:nvSpPr>
        <p:spPr>
          <a:xfrm>
            <a:off x="22755265" y="19218207"/>
            <a:ext cx="9718543" cy="65008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F0B419F6-66A7-4CBF-AF9E-020B8CABB49E}"/>
              </a:ext>
            </a:extLst>
          </p:cNvPr>
          <p:cNvSpPr/>
          <p:nvPr/>
        </p:nvSpPr>
        <p:spPr>
          <a:xfrm>
            <a:off x="22710739" y="7648371"/>
            <a:ext cx="9737760" cy="11337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28" name="Retângulo 1027">
            <a:extLst>
              <a:ext uri="{FF2B5EF4-FFF2-40B4-BE49-F238E27FC236}">
                <a16:creationId xmlns:a16="http://schemas.microsoft.com/office/drawing/2014/main" id="{86151673-287A-46A9-BE29-8071A6EF3AA4}"/>
              </a:ext>
            </a:extLst>
          </p:cNvPr>
          <p:cNvSpPr/>
          <p:nvPr/>
        </p:nvSpPr>
        <p:spPr>
          <a:xfrm>
            <a:off x="10427605" y="15666523"/>
            <a:ext cx="12127031" cy="100525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15077" y="21744"/>
            <a:ext cx="42803763" cy="33385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7011" y="4338683"/>
            <a:ext cx="9406800" cy="4379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</a:rPr>
              <a:t>Background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Dual therapies for HIV infection in a clinical and non controlled setting is still scarce. Therefore we decided to investigate the effectiveness of the following associations currently used in our clinical practice:</a:t>
            </a:r>
          </a:p>
          <a:p>
            <a:pPr marL="342900" indent="-342900" algn="just" defTabSz="525571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3200" dirty="0">
                <a:solidFill>
                  <a:srgbClr val="000000"/>
                </a:solidFill>
              </a:rPr>
              <a:t>Dolutegravir and lamivudine (DTG+ 3TC)</a:t>
            </a:r>
          </a:p>
          <a:p>
            <a:pPr marL="342900" indent="-342900" algn="just" defTabSz="525571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3200" dirty="0">
                <a:solidFill>
                  <a:srgbClr val="000000"/>
                </a:solidFill>
              </a:rPr>
              <a:t>Boosted protease inhibitor and lamivudine (PI</a:t>
            </a:r>
            <a:r>
              <a:rPr lang="en-US" altLang="en-US" sz="3200" baseline="-25000" dirty="0">
                <a:solidFill>
                  <a:srgbClr val="000000"/>
                </a:solidFill>
              </a:rPr>
              <a:t>/r </a:t>
            </a:r>
            <a:r>
              <a:rPr lang="en-US" altLang="en-US" sz="3200" dirty="0">
                <a:solidFill>
                  <a:srgbClr val="000000"/>
                </a:solidFill>
              </a:rPr>
              <a:t>+3TC)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7011" y="8915303"/>
            <a:ext cx="9406800" cy="196675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</a:rPr>
              <a:t>Methods</a:t>
            </a:r>
            <a:endParaRPr lang="en-GB" altLang="pt-PT" sz="3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149 patients that switched to either DTG+3TC or </a:t>
            </a:r>
            <a:r>
              <a:rPr lang="en-US" altLang="en-US" sz="3200" dirty="0">
                <a:solidFill>
                  <a:srgbClr val="000000"/>
                </a:solidFill>
              </a:rPr>
              <a:t>PI</a:t>
            </a:r>
            <a:r>
              <a:rPr lang="en-US" altLang="en-US" sz="3200" baseline="-25000" dirty="0">
                <a:solidFill>
                  <a:srgbClr val="000000"/>
                </a:solidFill>
              </a:rPr>
              <a:t>/r</a:t>
            </a:r>
            <a:r>
              <a:rPr lang="en-US" altLang="en-US" sz="3200" dirty="0">
                <a:solidFill>
                  <a:srgbClr val="000000"/>
                </a:solidFill>
              </a:rPr>
              <a:t>+3TC were included accordingly to the following criteria:</a:t>
            </a:r>
            <a:endParaRPr lang="en-GB" altLang="pt-PT" sz="3200" dirty="0"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HIV-1 infection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Undetectable viral load and stable </a:t>
            </a:r>
            <a:r>
              <a:rPr lang="en-GB" altLang="pt-PT" sz="3200" dirty="0" err="1">
                <a:cs typeface="Calibri" panose="020F0502020204030204" pitchFamily="34" charset="0"/>
              </a:rPr>
              <a:t>cART</a:t>
            </a:r>
            <a:r>
              <a:rPr lang="en-GB" altLang="pt-PT" sz="3200" dirty="0">
                <a:cs typeface="Calibri" panose="020F0502020204030204" pitchFamily="34" charset="0"/>
              </a:rPr>
              <a:t> for at least 6 months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Absence of chronic HBV infection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Absence of known resistance conferring mutations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18 years or older.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No randomization was performed and the decision to change was made at the usual follow up appointments.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DTG+3TC regimen included 300mg 3TC and 50mg DTG daily.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The </a:t>
            </a:r>
            <a:r>
              <a:rPr lang="en-US" altLang="en-US" sz="3200" dirty="0">
                <a:solidFill>
                  <a:srgbClr val="000000"/>
                </a:solidFill>
              </a:rPr>
              <a:t>PI</a:t>
            </a:r>
            <a:r>
              <a:rPr lang="en-US" altLang="en-US" sz="3200" baseline="-25000" dirty="0">
                <a:solidFill>
                  <a:srgbClr val="000000"/>
                </a:solidFill>
              </a:rPr>
              <a:t>/r</a:t>
            </a:r>
            <a:r>
              <a:rPr lang="en-US" altLang="en-US" sz="3200" dirty="0">
                <a:solidFill>
                  <a:srgbClr val="000000"/>
                </a:solidFill>
              </a:rPr>
              <a:t>+3TC included 300mg 3TC and atazanavir/ritonavir (300/100mg) or darunavir/ritonavir (800/100mg) daily</a:t>
            </a:r>
            <a:endParaRPr lang="en-GB" altLang="pt-PT" sz="3200" dirty="0"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Data was obtained from routine assessments from the outpatient consultation.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Primary endpoint: proportion of patients that after 48 weeks maintained the dual therapy successfully 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Therapeutic failure: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Discontinuation of the initial dual therapy regardless of the reason (includes </a:t>
            </a:r>
            <a:r>
              <a:rPr lang="en-GB" altLang="pt-PT" sz="3200" dirty="0" err="1">
                <a:cs typeface="Calibri" panose="020F0502020204030204" pitchFamily="34" charset="0"/>
              </a:rPr>
              <a:t>virological</a:t>
            </a:r>
            <a:r>
              <a:rPr lang="en-GB" altLang="pt-PT" sz="3200" dirty="0">
                <a:cs typeface="Calibri" panose="020F0502020204030204" pitchFamily="34" charset="0"/>
              </a:rPr>
              <a:t> failure)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Loss to follow up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Absence of data or death.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Other parameters evaluated included proportion of </a:t>
            </a:r>
            <a:r>
              <a:rPr lang="en-GB" altLang="pt-PT" sz="3200" dirty="0" err="1">
                <a:cs typeface="Calibri" panose="020F0502020204030204" pitchFamily="34" charset="0"/>
              </a:rPr>
              <a:t>virological</a:t>
            </a:r>
            <a:r>
              <a:rPr lang="en-GB" altLang="pt-PT" sz="3200" dirty="0">
                <a:cs typeface="Calibri" panose="020F0502020204030204" pitchFamily="34" charset="0"/>
              </a:rPr>
              <a:t> failures, tolerability, immune and inflammatory response, renal function and liver function after 48 weeks.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pt-PT" sz="3200" dirty="0" err="1">
                <a:cs typeface="Calibri" panose="020F0502020204030204" pitchFamily="34" charset="0"/>
              </a:rPr>
              <a:t>Virological</a:t>
            </a:r>
            <a:r>
              <a:rPr lang="en-GB" altLang="pt-PT" sz="3200" dirty="0">
                <a:cs typeface="Calibri" panose="020F0502020204030204" pitchFamily="34" charset="0"/>
              </a:rPr>
              <a:t> failure was defined as two consecutive viral loads &gt; 50 copies/ml and &lt; 1000 copies/ml or a viral load with 1000 copies/ml or more.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pt-PT" sz="3200" dirty="0">
                <a:cs typeface="Calibri" panose="020F0502020204030204" pitchFamily="34" charset="0"/>
              </a:rPr>
              <a:t>All tests used were two-tailed and with a significance level of .05</a:t>
            </a:r>
          </a:p>
          <a:p>
            <a:pPr algn="just"/>
            <a:endParaRPr lang="en-GB" altLang="pt-PT" sz="3200" dirty="0">
              <a:cs typeface="Calibri" panose="020F0502020204030204" pitchFamily="34" charset="0"/>
            </a:endParaRPr>
          </a:p>
          <a:p>
            <a:pPr algn="just"/>
            <a:endParaRPr lang="en-GB" altLang="pt-PT" sz="3200" dirty="0">
              <a:cs typeface="Calibri" panose="020F0502020204030204" pitchFamily="34" charset="0"/>
            </a:endParaRPr>
          </a:p>
          <a:p>
            <a:pPr algn="just"/>
            <a:endParaRPr lang="en-GB" altLang="pt-PT" sz="3200" dirty="0">
              <a:cs typeface="Calibri" panose="020F050202020403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5770" y="515113"/>
            <a:ext cx="42147135" cy="17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800" b="1" dirty="0">
                <a:solidFill>
                  <a:schemeClr val="tx2">
                    <a:lumMod val="75000"/>
                  </a:schemeClr>
                </a:solidFill>
              </a:rPr>
              <a:t>Real life study with dual therapy in a HIV-1 treatment experienced Portuguese cohort</a:t>
            </a:r>
            <a:endParaRPr lang="pt-PT" altLang="pt-PT" sz="8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909057" y="2110538"/>
            <a:ext cx="16985641" cy="129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b="1" dirty="0">
                <a:solidFill>
                  <a:schemeClr val="bg1">
                    <a:lumMod val="95000"/>
                  </a:schemeClr>
                </a:solidFill>
              </a:rPr>
              <a:t> Rosa M Alves Correia</a:t>
            </a:r>
            <a:r>
              <a:rPr lang="en-US" altLang="en-US" sz="2300" b="1" baseline="30000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en-US" altLang="en-US" sz="2300" b="1" dirty="0">
                <a:solidFill>
                  <a:schemeClr val="bg1">
                    <a:lumMod val="95000"/>
                  </a:schemeClr>
                </a:solidFill>
              </a:rPr>
              <a:t>; Alexandre </a:t>
            </a:r>
            <a:r>
              <a:rPr lang="en-US" altLang="en-US" sz="2300" b="1" dirty="0" err="1">
                <a:solidFill>
                  <a:schemeClr val="bg1">
                    <a:lumMod val="95000"/>
                  </a:schemeClr>
                </a:solidFill>
              </a:rPr>
              <a:t>Câmara</a:t>
            </a:r>
            <a:r>
              <a:rPr lang="en-US" altLang="en-US" sz="2300" b="1" dirty="0">
                <a:solidFill>
                  <a:schemeClr val="bg1">
                    <a:lumMod val="95000"/>
                  </a:schemeClr>
                </a:solidFill>
              </a:rPr>
              <a:t> Carvalho</a:t>
            </a:r>
            <a:r>
              <a:rPr lang="en-US" altLang="en-US" sz="2300" b="1" baseline="30000" dirty="0">
                <a:solidFill>
                  <a:schemeClr val="bg1">
                    <a:lumMod val="95000"/>
                  </a:schemeClr>
                </a:solidFill>
              </a:rPr>
              <a:t>1,2</a:t>
            </a:r>
            <a:r>
              <a:rPr lang="en-US" altLang="en-US" sz="23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457200" indent="-457200" algn="ctr" defTabSz="525571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300" b="1" dirty="0">
                <a:solidFill>
                  <a:schemeClr val="bg1">
                    <a:lumMod val="95000"/>
                  </a:schemeClr>
                </a:solidFill>
              </a:rPr>
              <a:t>Hospital de Braga, </a:t>
            </a:r>
            <a:r>
              <a:rPr lang="pt-PT" altLang="en-US" sz="2300" b="1" dirty="0">
                <a:solidFill>
                  <a:schemeClr val="bg1">
                    <a:lumMod val="95000"/>
                  </a:schemeClr>
                </a:solidFill>
              </a:rPr>
              <a:t>EPE</a:t>
            </a:r>
          </a:p>
          <a:p>
            <a:pPr marL="457200" indent="-457200" algn="ctr" defTabSz="525571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pt-PT" altLang="en-US" sz="2300" b="1" dirty="0">
                <a:solidFill>
                  <a:schemeClr val="bg1">
                    <a:lumMod val="95000"/>
                  </a:schemeClr>
                </a:solidFill>
              </a:rPr>
              <a:t>Escola de Medicina da Universidade do Minho</a:t>
            </a:r>
            <a:endParaRPr lang="en-US" altLang="en-US" sz="23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-3" y="28815104"/>
            <a:ext cx="42803763" cy="14116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PRESENTED AT THE 23</a:t>
            </a:r>
            <a:r>
              <a:rPr lang="en-GB" sz="2400" b="1" baseline="30000" dirty="0">
                <a:solidFill>
                  <a:schemeClr val="bg1"/>
                </a:solidFill>
              </a:rPr>
              <a:t>RD</a:t>
            </a:r>
            <a:r>
              <a:rPr lang="en-GB" sz="2400" b="1" dirty="0">
                <a:solidFill>
                  <a:schemeClr val="bg1"/>
                </a:solidFill>
              </a:rPr>
              <a:t> INTERNATIONAL AIDS CONFERENCE (AIDS 2020) </a:t>
            </a:r>
            <a:r>
              <a:rPr lang="es-ES" sz="2400" b="1" dirty="0">
                <a:solidFill>
                  <a:schemeClr val="bg1"/>
                </a:solidFill>
              </a:rPr>
              <a:t>| 6-10 JULY 2020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435C15A-E58F-4235-B8D1-A30741872CC6}"/>
              </a:ext>
            </a:extLst>
          </p:cNvPr>
          <p:cNvSpPr txBox="1"/>
          <p:nvPr/>
        </p:nvSpPr>
        <p:spPr>
          <a:xfrm>
            <a:off x="10470813" y="4350039"/>
            <a:ext cx="22002994" cy="280076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PT" sz="8800" dirty="0">
                <a:solidFill>
                  <a:schemeClr val="bg1">
                    <a:lumMod val="95000"/>
                  </a:schemeClr>
                </a:solidFill>
              </a:rPr>
              <a:t>In a real </a:t>
            </a:r>
            <a:r>
              <a:rPr lang="pt-PT" sz="8800" dirty="0" err="1">
                <a:solidFill>
                  <a:schemeClr val="bg1">
                    <a:lumMod val="95000"/>
                  </a:schemeClr>
                </a:solidFill>
              </a:rPr>
              <a:t>life</a:t>
            </a:r>
            <a:r>
              <a:rPr lang="pt-PT" sz="8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8800" dirty="0" err="1">
                <a:solidFill>
                  <a:schemeClr val="bg1">
                    <a:lumMod val="95000"/>
                  </a:schemeClr>
                </a:solidFill>
              </a:rPr>
              <a:t>clinical</a:t>
            </a:r>
            <a:r>
              <a:rPr lang="pt-PT" sz="8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8800" dirty="0" err="1">
                <a:solidFill>
                  <a:schemeClr val="bg1">
                    <a:lumMod val="95000"/>
                  </a:schemeClr>
                </a:solidFill>
              </a:rPr>
              <a:t>practice</a:t>
            </a:r>
            <a:r>
              <a:rPr lang="pt-PT" sz="8800" dirty="0">
                <a:solidFill>
                  <a:schemeClr val="bg1">
                    <a:lumMod val="95000"/>
                  </a:schemeClr>
                </a:solidFill>
              </a:rPr>
              <a:t>, dual </a:t>
            </a:r>
            <a:r>
              <a:rPr lang="pt-PT" sz="8800" dirty="0" err="1">
                <a:solidFill>
                  <a:schemeClr val="bg1">
                    <a:lumMod val="95000"/>
                  </a:schemeClr>
                </a:solidFill>
              </a:rPr>
              <a:t>therapy</a:t>
            </a:r>
            <a:r>
              <a:rPr lang="pt-PT" sz="8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8800" dirty="0" err="1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pt-PT" sz="8800" dirty="0">
                <a:solidFill>
                  <a:schemeClr val="bg1">
                    <a:lumMod val="95000"/>
                  </a:schemeClr>
                </a:solidFill>
              </a:rPr>
              <a:t> safe </a:t>
            </a:r>
            <a:r>
              <a:rPr lang="pt-PT" sz="8800" dirty="0" err="1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pt-PT" sz="8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8800" dirty="0" err="1">
                <a:solidFill>
                  <a:schemeClr val="bg1">
                    <a:lumMod val="95000"/>
                  </a:schemeClr>
                </a:solidFill>
              </a:rPr>
              <a:t>effective</a:t>
            </a:r>
            <a:r>
              <a:rPr lang="pt-PT" sz="88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AF5E57A9-470C-4383-A243-1C346D6B0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98911"/>
              </p:ext>
            </p:extLst>
          </p:nvPr>
        </p:nvGraphicFramePr>
        <p:xfrm>
          <a:off x="22781093" y="7649181"/>
          <a:ext cx="9574206" cy="950137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08013">
                  <a:extLst>
                    <a:ext uri="{9D8B030D-6E8A-4147-A177-3AD203B41FA5}">
                      <a16:colId xmlns:a16="http://schemas.microsoft.com/office/drawing/2014/main" val="3314630664"/>
                    </a:ext>
                  </a:extLst>
                </a:gridCol>
                <a:gridCol w="2320787">
                  <a:extLst>
                    <a:ext uri="{9D8B030D-6E8A-4147-A177-3AD203B41FA5}">
                      <a16:colId xmlns:a16="http://schemas.microsoft.com/office/drawing/2014/main" val="2949194104"/>
                    </a:ext>
                  </a:extLst>
                </a:gridCol>
                <a:gridCol w="2322703">
                  <a:extLst>
                    <a:ext uri="{9D8B030D-6E8A-4147-A177-3AD203B41FA5}">
                      <a16:colId xmlns:a16="http://schemas.microsoft.com/office/drawing/2014/main" val="1465088822"/>
                    </a:ext>
                  </a:extLst>
                </a:gridCol>
                <a:gridCol w="2322703">
                  <a:extLst>
                    <a:ext uri="{9D8B030D-6E8A-4147-A177-3AD203B41FA5}">
                      <a16:colId xmlns:a16="http://schemas.microsoft.com/office/drawing/2014/main" val="4099191342"/>
                    </a:ext>
                  </a:extLst>
                </a:gridCol>
              </a:tblGrid>
              <a:tr h="28163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DTG+3TC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(n = 77)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PI</a:t>
                      </a:r>
                      <a:r>
                        <a:rPr lang="en-GB" sz="2000" baseline="-25000" dirty="0">
                          <a:effectLst/>
                        </a:rPr>
                        <a:t>/r</a:t>
                      </a:r>
                      <a:r>
                        <a:rPr lang="en-GB" sz="2000" dirty="0">
                          <a:effectLst/>
                        </a:rPr>
                        <a:t>+3TC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(n = 72)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Total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(n=149)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336378"/>
                  </a:ext>
                </a:extLst>
              </a:tr>
              <a:tr h="13654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Age*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51 (24–83)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48 (23–84)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49 (23–84)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107060"/>
                  </a:ext>
                </a:extLst>
              </a:tr>
              <a:tr h="42672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Sex, n (%)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54 (70)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23 (30)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53 (74)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19 (26)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107 (72)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42 (28)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349912"/>
                  </a:ext>
                </a:extLst>
              </a:tr>
              <a:tr h="861993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Transmission mode, n (%)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HET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MSM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IDU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Unknown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pt-PT" sz="200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pt-PT" sz="200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54 (70)</a:t>
                      </a:r>
                      <a:endParaRPr lang="pt-PT" sz="200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 (13)</a:t>
                      </a:r>
                      <a:endParaRPr lang="pt-PT" sz="200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 (16)</a:t>
                      </a:r>
                      <a:endParaRPr lang="pt-PT" sz="200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 (1)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39 (54)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 (14)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22 (31)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 (1)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93 (63)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 (13)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34 (23)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 (1)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8381993"/>
                  </a:ext>
                </a:extLst>
              </a:tr>
              <a:tr h="1365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Time of infection, years*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 (1–28)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 (2–29)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 (1–29)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246653"/>
                  </a:ext>
                </a:extLst>
              </a:tr>
              <a:tr h="28163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Previous </a:t>
                      </a:r>
                      <a:r>
                        <a:rPr lang="en-GB" sz="2000" dirty="0" err="1">
                          <a:effectLst/>
                        </a:rPr>
                        <a:t>cART</a:t>
                      </a:r>
                      <a:r>
                        <a:rPr lang="en-GB" sz="2000" dirty="0">
                          <a:effectLst/>
                        </a:rPr>
                        <a:t> exposure, years*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 (1–24)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 (1–13)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 (1–24)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3366009"/>
                  </a:ext>
                </a:extLst>
              </a:tr>
              <a:tr h="73297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Therapeutic failures, n (%)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≥ 1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pt-PT" sz="200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pt-PT" sz="200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74 (96)</a:t>
                      </a:r>
                      <a:endParaRPr lang="pt-PT" sz="200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 (4)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pt-PT" sz="200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pt-PT" sz="200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67 (94)</a:t>
                      </a:r>
                      <a:endParaRPr lang="pt-PT" sz="200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 (6)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141 (95)</a:t>
                      </a:r>
                      <a:endParaRPr lang="pt-PT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 (5)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3975717"/>
                  </a:ext>
                </a:extLst>
              </a:tr>
              <a:tr h="1365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Nadir CD4, </a:t>
                      </a:r>
                      <a:r>
                        <a:rPr lang="en-GB" sz="2000" dirty="0" err="1">
                          <a:effectLst/>
                        </a:rPr>
                        <a:t>cels</a:t>
                      </a:r>
                      <a:r>
                        <a:rPr lang="en-GB" sz="2000" dirty="0">
                          <a:effectLst/>
                        </a:rPr>
                        <a:t>/ml*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221 (1–824)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187 (2–780)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196 (1–824)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103497"/>
                  </a:ext>
                </a:extLst>
              </a:tr>
              <a:tr h="1365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LCD4</a:t>
                      </a:r>
                      <a:r>
                        <a:rPr lang="en-GB" sz="2000" baseline="-25000" dirty="0">
                          <a:effectLst/>
                        </a:rPr>
                        <a:t>baseline</a:t>
                      </a:r>
                      <a:r>
                        <a:rPr lang="en-GB" sz="2000" dirty="0">
                          <a:effectLst/>
                        </a:rPr>
                        <a:t>, </a:t>
                      </a:r>
                      <a:r>
                        <a:rPr lang="en-GB" sz="2000" dirty="0" err="1">
                          <a:effectLst/>
                        </a:rPr>
                        <a:t>cels</a:t>
                      </a:r>
                      <a:r>
                        <a:rPr lang="en-GB" sz="2000" dirty="0">
                          <a:effectLst/>
                        </a:rPr>
                        <a:t>/ml*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655 (253–1347)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573 (67–1299)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593 (67–1347)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226360"/>
                  </a:ext>
                </a:extLst>
              </a:tr>
              <a:tr h="1365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CD4/CD8</a:t>
                      </a:r>
                      <a:r>
                        <a:rPr lang="en-GB" sz="2000" baseline="-25000" dirty="0">
                          <a:effectLst/>
                        </a:rPr>
                        <a:t>baseline</a:t>
                      </a:r>
                      <a:r>
                        <a:rPr lang="en-GB" sz="2000" dirty="0">
                          <a:effectLst/>
                        </a:rPr>
                        <a:t>*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0,79 (0,24–2,70)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0,76 (0,17–4,00)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0,78 (0,17–4,00)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5484339"/>
                  </a:ext>
                </a:extLst>
              </a:tr>
              <a:tr h="1365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Creatinine (mg/dl)*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0,90 (0,60–1,90)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0,90 (0,40–1,80)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0,90 (0,40–1,90)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8545223"/>
                  </a:ext>
                </a:extLst>
              </a:tr>
              <a:tr h="28163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eTFG</a:t>
                      </a:r>
                      <a:r>
                        <a:rPr lang="en-GB" sz="2000" baseline="-25000" dirty="0" err="1">
                          <a:effectLst/>
                        </a:rPr>
                        <a:t>baseline</a:t>
                      </a:r>
                      <a:r>
                        <a:rPr lang="en-GB" sz="2000" dirty="0" err="1">
                          <a:effectLst/>
                        </a:rPr>
                        <a:t>,ml</a:t>
                      </a:r>
                      <a:r>
                        <a:rPr lang="en-GB" sz="2000" dirty="0">
                          <a:effectLst/>
                        </a:rPr>
                        <a:t>/min/1,73m</a:t>
                      </a:r>
                      <a:r>
                        <a:rPr lang="en-GB" sz="2000" baseline="30000" dirty="0">
                          <a:effectLst/>
                        </a:rPr>
                        <a:t>2</a:t>
                      </a:r>
                      <a:r>
                        <a:rPr lang="en-GB" sz="2000" dirty="0">
                          <a:effectLst/>
                        </a:rPr>
                        <a:t>*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90 (36–121)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99 (34–140)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92 (34–140)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3427443"/>
                  </a:ext>
                </a:extLst>
              </a:tr>
              <a:tr h="1365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ALT</a:t>
                      </a:r>
                      <a:r>
                        <a:rPr lang="en-GB" sz="2000" baseline="-25000" dirty="0" err="1">
                          <a:effectLst/>
                        </a:rPr>
                        <a:t>baseline</a:t>
                      </a:r>
                      <a:r>
                        <a:rPr lang="en-GB" sz="2000" dirty="0">
                          <a:effectLst/>
                        </a:rPr>
                        <a:t>, U/L*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32 (14–222)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34 (18–195)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33 (14–222)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9780180"/>
                  </a:ext>
                </a:extLst>
              </a:tr>
              <a:tr h="126165">
                <a:tc gridSpan="4"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* Continuous variables, median (interquartile range).</a:t>
                      </a:r>
                      <a:endParaRPr lang="pt-PT" sz="2000" i="1" dirty="0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200819"/>
                  </a:ext>
                </a:extLst>
              </a:tr>
            </a:tbl>
          </a:graphicData>
        </a:graphic>
      </p:graphicFrame>
      <p:grpSp>
        <p:nvGrpSpPr>
          <p:cNvPr id="26" name="Agrupar 25">
            <a:extLst>
              <a:ext uri="{FF2B5EF4-FFF2-40B4-BE49-F238E27FC236}">
                <a16:creationId xmlns:a16="http://schemas.microsoft.com/office/drawing/2014/main" id="{8D0B66F2-0455-4601-98B5-05529F33F4AF}"/>
              </a:ext>
            </a:extLst>
          </p:cNvPr>
          <p:cNvGrpSpPr/>
          <p:nvPr/>
        </p:nvGrpSpPr>
        <p:grpSpPr>
          <a:xfrm>
            <a:off x="10427605" y="7648372"/>
            <a:ext cx="12127031" cy="7768834"/>
            <a:chOff x="12095684" y="8996461"/>
            <a:chExt cx="12005540" cy="7555758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D511856-EAE9-4C94-90B0-15414AE2B1BE}"/>
                </a:ext>
              </a:extLst>
            </p:cNvPr>
            <p:cNvSpPr/>
            <p:nvPr/>
          </p:nvSpPr>
          <p:spPr>
            <a:xfrm>
              <a:off x="12095684" y="8996461"/>
              <a:ext cx="12005540" cy="755575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456E6816-3246-4FAE-830C-F2E6470DA53E}"/>
                </a:ext>
              </a:extLst>
            </p:cNvPr>
            <p:cNvGrpSpPr/>
            <p:nvPr/>
          </p:nvGrpSpPr>
          <p:grpSpPr>
            <a:xfrm>
              <a:off x="12700851" y="9156739"/>
              <a:ext cx="11310876" cy="6095983"/>
              <a:chOff x="505691" y="3667941"/>
              <a:chExt cx="5919644" cy="2670514"/>
            </a:xfrm>
          </p:grpSpPr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4D95FF6-A209-42E4-AB1C-0601BA2EA956}"/>
                  </a:ext>
                </a:extLst>
              </p:cNvPr>
              <p:cNvSpPr txBox="1"/>
              <p:nvPr/>
            </p:nvSpPr>
            <p:spPr>
              <a:xfrm>
                <a:off x="642416" y="3667941"/>
                <a:ext cx="419100" cy="175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a.</a:t>
                </a:r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4411A58-538F-4308-8EBC-BAAAFC8F1A1D}"/>
                  </a:ext>
                </a:extLst>
              </p:cNvPr>
              <p:cNvSpPr txBox="1"/>
              <p:nvPr/>
            </p:nvSpPr>
            <p:spPr>
              <a:xfrm>
                <a:off x="3602238" y="3667943"/>
                <a:ext cx="419100" cy="175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b.</a:t>
                </a:r>
              </a:p>
            </p:txBody>
          </p:sp>
          <p:graphicFrame>
            <p:nvGraphicFramePr>
              <p:cNvPr id="23" name="Gráfico 22">
                <a:extLst>
                  <a:ext uri="{FF2B5EF4-FFF2-40B4-BE49-F238E27FC236}">
                    <a16:creationId xmlns:a16="http://schemas.microsoft.com/office/drawing/2014/main" id="{6E258F5D-7CE5-4857-80F3-83F127F3FEF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44477382"/>
                  </p:ext>
                </p:extLst>
              </p:nvPr>
            </p:nvGraphicFramePr>
            <p:xfrm>
              <a:off x="505691" y="3844635"/>
              <a:ext cx="2959822" cy="24938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24" name="Gráfico 23">
                <a:extLst>
                  <a:ext uri="{FF2B5EF4-FFF2-40B4-BE49-F238E27FC236}">
                    <a16:creationId xmlns:a16="http://schemas.microsoft.com/office/drawing/2014/main" id="{72EBB169-9997-4E7D-BAB7-1895053139C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7367259"/>
                  </p:ext>
                </p:extLst>
              </p:nvPr>
            </p:nvGraphicFramePr>
            <p:xfrm>
              <a:off x="3465513" y="3844635"/>
              <a:ext cx="2959822" cy="24938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27" name="Caixa de texto 23">
              <a:extLst>
                <a:ext uri="{FF2B5EF4-FFF2-40B4-BE49-F238E27FC236}">
                  <a16:creationId xmlns:a16="http://schemas.microsoft.com/office/drawing/2014/main" id="{A66C0DFD-D6FA-481D-BB9F-DA825355B086}"/>
                </a:ext>
              </a:extLst>
            </p:cNvPr>
            <p:cNvSpPr txBox="1"/>
            <p:nvPr/>
          </p:nvSpPr>
          <p:spPr>
            <a:xfrm>
              <a:off x="12258946" y="15246743"/>
              <a:ext cx="11603312" cy="10336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rot="0" spcFirstLastPara="0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0215" algn="just">
                <a:spcAft>
                  <a:spcPts val="1000"/>
                </a:spcAft>
              </a:pPr>
              <a:r>
                <a:rPr lang="en-US" sz="2200" i="1" dirty="0">
                  <a:effectLst/>
                  <a:ea typeface="Cambria" panose="02040503050406030204" pitchFamily="18" charset="0"/>
                  <a:cs typeface="Times New Roman" panose="02020603050405020304" pitchFamily="18" charset="0"/>
                </a:rPr>
                <a:t>Figure 1: Proportion of patients that successfully completed 48 weeks of treatment (a) with dolutegravir/lamivudine (DTG+3TC) and boosted protease inhibitor/lamivudine (PI</a:t>
              </a:r>
              <a:r>
                <a:rPr lang="en-US" sz="2200" i="1" baseline="-25000" dirty="0">
                  <a:effectLst/>
                  <a:ea typeface="Cambria" panose="020405030504060302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200" i="1" baseline="-25000" dirty="0">
                  <a:ea typeface="Cambria" panose="020405030504060302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200" i="1" dirty="0">
                  <a:effectLst/>
                  <a:ea typeface="Cambria" panose="02040503050406030204" pitchFamily="18" charset="0"/>
                  <a:cs typeface="Times New Roman" panose="02020603050405020304" pitchFamily="18" charset="0"/>
                </a:rPr>
                <a:t>+3TC). Proportion of </a:t>
              </a:r>
              <a:r>
                <a:rPr lang="en-US" sz="2200" i="1" dirty="0" err="1">
                  <a:effectLst/>
                  <a:ea typeface="Cambria" panose="02040503050406030204" pitchFamily="18" charset="0"/>
                  <a:cs typeface="Times New Roman" panose="02020603050405020304" pitchFamily="18" charset="0"/>
                </a:rPr>
                <a:t>virological</a:t>
              </a:r>
              <a:r>
                <a:rPr lang="en-US" sz="2200" i="1" dirty="0">
                  <a:effectLst/>
                  <a:ea typeface="Cambria" panose="02040503050406030204" pitchFamily="18" charset="0"/>
                  <a:cs typeface="Times New Roman" panose="02020603050405020304" pitchFamily="18" charset="0"/>
                </a:rPr>
                <a:t> failures (b) after 48 weeks of follow up.</a:t>
              </a:r>
              <a:endParaRPr lang="pt-PT" sz="2200" i="1" dirty="0">
                <a:effectLst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1">
            <a:extLst>
              <a:ext uri="{FF2B5EF4-FFF2-40B4-BE49-F238E27FC236}">
                <a16:creationId xmlns:a16="http://schemas.microsoft.com/office/drawing/2014/main" id="{3F0C6897-C7B0-495C-A36F-1F868CB2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563" y="17617038"/>
            <a:ext cx="94832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pt-PT" sz="2000" i="1" dirty="0">
                <a:ea typeface="Cambria" panose="02040503050406030204" pitchFamily="18" charset="0"/>
                <a:cs typeface="Times New Roman" panose="02020603050405020304" pitchFamily="18" charset="0"/>
              </a:rPr>
              <a:t>Table 1: Demographic and clinical characteristics of the study population and their distribution at the time of inclusion in the analysis. DTG+3TC group (dolutegravir + lamivudine); PI/r+3TC group (protease inhibitor + lamivudine).</a:t>
            </a: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462AB5D3-0CB4-4FF7-9BC7-885362AF6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9772" y="4210442"/>
            <a:ext cx="9407057" cy="215086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</a:rPr>
              <a:t>Results</a:t>
            </a:r>
          </a:p>
          <a:p>
            <a:pPr marL="571500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</a:rPr>
              <a:t>Study population (Table 1)</a:t>
            </a:r>
          </a:p>
          <a:p>
            <a:pPr marL="1028700" lvl="1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</a:rPr>
              <a:t>149 patients: 77 switched to DTG+3TC and 72 to </a:t>
            </a:r>
            <a:r>
              <a:rPr lang="en-US" altLang="en-US" sz="3200" dirty="0">
                <a:solidFill>
                  <a:srgbClr val="000000"/>
                </a:solidFill>
              </a:rPr>
              <a:t>PI</a:t>
            </a:r>
            <a:r>
              <a:rPr lang="en-US" altLang="en-US" sz="3200" baseline="-25000" dirty="0">
                <a:solidFill>
                  <a:srgbClr val="000000"/>
                </a:solidFill>
              </a:rPr>
              <a:t>/r</a:t>
            </a:r>
            <a:r>
              <a:rPr lang="en-US" altLang="en-US" sz="3200" dirty="0">
                <a:solidFill>
                  <a:srgbClr val="000000"/>
                </a:solidFill>
              </a:rPr>
              <a:t>+3TC</a:t>
            </a:r>
          </a:p>
          <a:p>
            <a:pPr marL="1028700" lvl="1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Most were men (72%) with ages between 23 and 84, with a median prior exposure to </a:t>
            </a:r>
            <a:r>
              <a:rPr lang="en-US" altLang="en-US" sz="3200" dirty="0" err="1">
                <a:solidFill>
                  <a:srgbClr val="000000"/>
                </a:solidFill>
              </a:rPr>
              <a:t>cART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</a:rPr>
              <a:t>  of 6 years.</a:t>
            </a:r>
          </a:p>
          <a:p>
            <a:pPr marL="1028700" lvl="1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</a:rPr>
              <a:t>Virological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</a:rPr>
              <a:t> and therapeutic response (Figure 1)</a:t>
            </a:r>
          </a:p>
          <a:p>
            <a:pPr marL="1028700" lvl="1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Overall 127 patients (85,2%) were able to complete 48 weeks of treatment maintaining a non detectable viral load</a:t>
            </a:r>
          </a:p>
          <a:p>
            <a:pPr marL="1485900" lvl="2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DTG+3TC: 84,4%</a:t>
            </a:r>
          </a:p>
          <a:p>
            <a:pPr marL="1485900" lvl="2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PI</a:t>
            </a:r>
            <a:r>
              <a:rPr lang="en-US" altLang="en-US" sz="3200" baseline="-25000" dirty="0">
                <a:solidFill>
                  <a:schemeClr val="tx1"/>
                </a:solidFill>
              </a:rPr>
              <a:t>/r</a:t>
            </a:r>
            <a:r>
              <a:rPr lang="en-US" altLang="en-US" sz="3200" dirty="0">
                <a:solidFill>
                  <a:schemeClr val="tx1"/>
                </a:solidFill>
              </a:rPr>
              <a:t>+3TC: 86,1%</a:t>
            </a:r>
          </a:p>
          <a:p>
            <a:pPr marL="1028700" lvl="1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Reasons for therapeutic failure were:</a:t>
            </a:r>
          </a:p>
          <a:p>
            <a:pPr marL="1485900" lvl="2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Virological</a:t>
            </a:r>
            <a:r>
              <a:rPr lang="en-US" altLang="en-US" sz="3200" dirty="0">
                <a:solidFill>
                  <a:schemeClr val="tx1"/>
                </a:solidFill>
              </a:rPr>
              <a:t> failure – 3,4%</a:t>
            </a:r>
          </a:p>
          <a:p>
            <a:pPr marL="1943100" lvl="3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DTG+3TC: 1,3%</a:t>
            </a:r>
          </a:p>
          <a:p>
            <a:pPr marL="1943100" lvl="3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PI</a:t>
            </a:r>
            <a:r>
              <a:rPr lang="en-US" altLang="en-US" sz="3200" baseline="-25000" dirty="0">
                <a:solidFill>
                  <a:schemeClr val="tx1"/>
                </a:solidFill>
              </a:rPr>
              <a:t>/r</a:t>
            </a:r>
            <a:r>
              <a:rPr lang="en-US" altLang="en-US" sz="3200" dirty="0">
                <a:solidFill>
                  <a:schemeClr val="tx1"/>
                </a:solidFill>
              </a:rPr>
              <a:t>+3TC: 5,6%</a:t>
            </a:r>
          </a:p>
          <a:p>
            <a:pPr marL="1485900" lvl="2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Adverse effects – 2,7%</a:t>
            </a:r>
          </a:p>
          <a:p>
            <a:pPr marL="1485900" lvl="2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Loss to follow up – 2%</a:t>
            </a:r>
          </a:p>
          <a:p>
            <a:pPr marL="1485900" lvl="2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Death or absent data – 6,7%</a:t>
            </a:r>
          </a:p>
          <a:p>
            <a:pPr lvl="2"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chemeClr val="tx1"/>
              </a:solidFill>
            </a:endParaRPr>
          </a:p>
          <a:p>
            <a:pPr marL="1485900" lvl="2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dirty="0">
              <a:solidFill>
                <a:schemeClr val="tx1"/>
              </a:solidFill>
            </a:endParaRPr>
          </a:p>
          <a:p>
            <a:pPr marL="1028700" lvl="1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</a:rPr>
              <a:t>Immune response (Figure 2)</a:t>
            </a:r>
          </a:p>
          <a:p>
            <a:pPr marL="1485900" lvl="2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After 48 weeks, the TCD4 lymphocyte count increased significantly both within DTG+3TC group (</a:t>
            </a:r>
            <a:r>
              <a:rPr lang="en-US" altLang="en-US" sz="3200" i="1" dirty="0">
                <a:solidFill>
                  <a:schemeClr val="tx1"/>
                </a:solidFill>
              </a:rPr>
              <a:t>p </a:t>
            </a:r>
            <a:r>
              <a:rPr lang="en-US" altLang="en-US" sz="3200" dirty="0">
                <a:solidFill>
                  <a:schemeClr val="tx1"/>
                </a:solidFill>
              </a:rPr>
              <a:t>= 0,005)</a:t>
            </a:r>
            <a:r>
              <a:rPr lang="en-US" altLang="en-US" sz="3200" i="1" dirty="0">
                <a:solidFill>
                  <a:schemeClr val="tx1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and within PI</a:t>
            </a:r>
            <a:r>
              <a:rPr lang="en-US" altLang="en-US" sz="3200" baseline="-25000" dirty="0">
                <a:solidFill>
                  <a:schemeClr val="tx1"/>
                </a:solidFill>
              </a:rPr>
              <a:t>/r</a:t>
            </a:r>
            <a:r>
              <a:rPr lang="en-US" altLang="en-US" sz="3200" dirty="0">
                <a:solidFill>
                  <a:schemeClr val="tx1"/>
                </a:solidFill>
              </a:rPr>
              <a:t>+3TC (</a:t>
            </a:r>
            <a:r>
              <a:rPr lang="en-US" altLang="en-US" sz="3200" i="1" dirty="0">
                <a:solidFill>
                  <a:schemeClr val="tx1"/>
                </a:solidFill>
              </a:rPr>
              <a:t>p </a:t>
            </a:r>
            <a:r>
              <a:rPr lang="en-US" altLang="en-US" sz="3200" dirty="0">
                <a:solidFill>
                  <a:schemeClr val="tx1"/>
                </a:solidFill>
              </a:rPr>
              <a:t>&lt; 0,001).</a:t>
            </a:r>
          </a:p>
          <a:p>
            <a:pPr marL="1485900" lvl="2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CD4/CD8 ratio increased slightly for both, but was only statistically significative for DTG+3TC group (</a:t>
            </a:r>
            <a:r>
              <a:rPr lang="en-US" sz="3200" i="1" dirty="0">
                <a:solidFill>
                  <a:schemeClr val="tx1"/>
                </a:solidFill>
              </a:rPr>
              <a:t>p </a:t>
            </a:r>
            <a:r>
              <a:rPr lang="en-US" sz="3200" dirty="0">
                <a:solidFill>
                  <a:schemeClr val="tx1"/>
                </a:solidFill>
              </a:rPr>
              <a:t>= 0,025).</a:t>
            </a:r>
          </a:p>
          <a:p>
            <a:pPr marL="1485900" lvl="2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1028700" lvl="1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Hepatic and renal toxicity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marL="1485900" lvl="2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Alanine aminotransferase value remained near the basal line with both schemes.</a:t>
            </a:r>
            <a:endParaRPr lang="pt-PT" sz="3200" dirty="0">
              <a:solidFill>
                <a:schemeClr val="tx2">
                  <a:lumMod val="75000"/>
                </a:schemeClr>
              </a:solidFill>
            </a:endParaRPr>
          </a:p>
          <a:p>
            <a:pPr marL="1485900" lvl="2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3200" dirty="0" err="1">
                <a:solidFill>
                  <a:schemeClr val="tx1"/>
                </a:solidFill>
              </a:rPr>
              <a:t>Estimated</a:t>
            </a:r>
            <a:r>
              <a:rPr lang="pt-PT" sz="3200" dirty="0">
                <a:solidFill>
                  <a:schemeClr val="tx1"/>
                </a:solidFill>
              </a:rPr>
              <a:t> glomerular </a:t>
            </a:r>
            <a:r>
              <a:rPr lang="pt-PT" sz="3200" dirty="0" err="1">
                <a:solidFill>
                  <a:schemeClr val="tx1"/>
                </a:solidFill>
              </a:rPr>
              <a:t>filtration</a:t>
            </a:r>
            <a:r>
              <a:rPr lang="pt-PT" sz="3200" dirty="0">
                <a:solidFill>
                  <a:schemeClr val="tx1"/>
                </a:solidFill>
              </a:rPr>
              <a:t> rate</a:t>
            </a:r>
            <a:r>
              <a:rPr lang="pt-PT" sz="3200" baseline="30000" dirty="0">
                <a:solidFill>
                  <a:schemeClr val="tx1"/>
                </a:solidFill>
              </a:rPr>
              <a:t>1,2</a:t>
            </a:r>
          </a:p>
          <a:p>
            <a:pPr marL="1943100" lvl="3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3200" dirty="0">
                <a:solidFill>
                  <a:schemeClr val="tx1"/>
                </a:solidFill>
              </a:rPr>
              <a:t>DTG+3TC: </a:t>
            </a:r>
            <a:r>
              <a:rPr lang="pt-PT" sz="3200" dirty="0" err="1">
                <a:solidFill>
                  <a:schemeClr val="tx1"/>
                </a:solidFill>
              </a:rPr>
              <a:t>there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was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an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average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decrease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of</a:t>
            </a:r>
            <a:r>
              <a:rPr lang="pt-PT" sz="3200" dirty="0">
                <a:solidFill>
                  <a:schemeClr val="tx1"/>
                </a:solidFill>
              </a:rPr>
              <a:t> 7% </a:t>
            </a:r>
            <a:r>
              <a:rPr lang="pt-PT" sz="3200" dirty="0" err="1">
                <a:solidFill>
                  <a:schemeClr val="tx1"/>
                </a:solidFill>
              </a:rPr>
              <a:t>from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baseline</a:t>
            </a:r>
            <a:r>
              <a:rPr lang="pt-PT" sz="3200" dirty="0">
                <a:solidFill>
                  <a:schemeClr val="tx1"/>
                </a:solidFill>
              </a:rPr>
              <a:t> (</a:t>
            </a:r>
            <a:r>
              <a:rPr lang="pt-PT" sz="3200" i="1" dirty="0">
                <a:solidFill>
                  <a:schemeClr val="tx1"/>
                </a:solidFill>
              </a:rPr>
              <a:t>p</a:t>
            </a:r>
            <a:r>
              <a:rPr lang="pt-PT" sz="3200" dirty="0">
                <a:solidFill>
                  <a:schemeClr val="tx1"/>
                </a:solidFill>
              </a:rPr>
              <a:t> &lt; 0,001 ). </a:t>
            </a:r>
            <a:r>
              <a:rPr lang="pt-PT" sz="3200" dirty="0" err="1">
                <a:solidFill>
                  <a:schemeClr val="tx1"/>
                </a:solidFill>
              </a:rPr>
              <a:t>We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observed</a:t>
            </a:r>
            <a:r>
              <a:rPr lang="pt-PT" sz="3200" dirty="0">
                <a:solidFill>
                  <a:schemeClr val="tx1"/>
                </a:solidFill>
              </a:rPr>
              <a:t> a </a:t>
            </a:r>
            <a:r>
              <a:rPr lang="pt-PT" sz="3200" dirty="0" err="1">
                <a:solidFill>
                  <a:schemeClr val="tx1"/>
                </a:solidFill>
              </a:rPr>
              <a:t>significant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increase</a:t>
            </a:r>
            <a:r>
              <a:rPr lang="pt-PT" sz="3200" dirty="0">
                <a:solidFill>
                  <a:schemeClr val="tx1"/>
                </a:solidFill>
              </a:rPr>
              <a:t> in </a:t>
            </a:r>
            <a:r>
              <a:rPr lang="pt-PT" sz="3200" dirty="0" err="1">
                <a:solidFill>
                  <a:schemeClr val="tx1"/>
                </a:solidFill>
              </a:rPr>
              <a:t>serum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creatinine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up</a:t>
            </a:r>
            <a:r>
              <a:rPr lang="pt-PT" sz="3200" dirty="0">
                <a:solidFill>
                  <a:schemeClr val="tx1"/>
                </a:solidFill>
              </a:rPr>
              <a:t> to 12 </a:t>
            </a:r>
            <a:r>
              <a:rPr lang="pt-PT" sz="3200" dirty="0" err="1">
                <a:solidFill>
                  <a:schemeClr val="tx1"/>
                </a:solidFill>
              </a:rPr>
              <a:t>weeks</a:t>
            </a:r>
            <a:r>
              <a:rPr lang="pt-PT" sz="3200" dirty="0">
                <a:solidFill>
                  <a:schemeClr val="tx1"/>
                </a:solidFill>
              </a:rPr>
              <a:t> (</a:t>
            </a:r>
            <a:r>
              <a:rPr lang="pt-PT" sz="3200" i="1" dirty="0">
                <a:solidFill>
                  <a:schemeClr val="tx1"/>
                </a:solidFill>
              </a:rPr>
              <a:t>p</a:t>
            </a:r>
            <a:r>
              <a:rPr lang="pt-PT" sz="3200" dirty="0">
                <a:solidFill>
                  <a:schemeClr val="tx1"/>
                </a:solidFill>
              </a:rPr>
              <a:t> = 0,004), </a:t>
            </a:r>
            <a:r>
              <a:rPr lang="pt-PT" sz="3200" dirty="0" err="1">
                <a:solidFill>
                  <a:schemeClr val="tx1"/>
                </a:solidFill>
              </a:rPr>
              <a:t>but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afterwards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there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was</a:t>
            </a:r>
            <a:r>
              <a:rPr lang="pt-PT" sz="3200" dirty="0">
                <a:solidFill>
                  <a:schemeClr val="tx1"/>
                </a:solidFill>
              </a:rPr>
              <a:t> a negative </a:t>
            </a:r>
            <a:r>
              <a:rPr lang="pt-PT" sz="3200" dirty="0" err="1">
                <a:solidFill>
                  <a:schemeClr val="tx1"/>
                </a:solidFill>
              </a:rPr>
              <a:t>trend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reflected</a:t>
            </a:r>
            <a:r>
              <a:rPr lang="pt-PT" sz="3200" dirty="0">
                <a:solidFill>
                  <a:schemeClr val="tx1"/>
                </a:solidFill>
              </a:rPr>
              <a:t> in a </a:t>
            </a:r>
            <a:r>
              <a:rPr lang="pt-PT" sz="3200" dirty="0" err="1">
                <a:solidFill>
                  <a:schemeClr val="tx1"/>
                </a:solidFill>
              </a:rPr>
              <a:t>slight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increase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on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the</a:t>
            </a:r>
            <a:r>
              <a:rPr lang="pt-PT" sz="3200" dirty="0">
                <a:solidFill>
                  <a:schemeClr val="tx1"/>
                </a:solidFill>
              </a:rPr>
              <a:t> </a:t>
            </a:r>
            <a:r>
              <a:rPr lang="pt-PT" sz="3200" dirty="0" err="1">
                <a:solidFill>
                  <a:schemeClr val="tx1"/>
                </a:solidFill>
              </a:rPr>
              <a:t>eGFR</a:t>
            </a:r>
            <a:endParaRPr lang="pt-PT" sz="3200" dirty="0">
              <a:solidFill>
                <a:schemeClr val="tx1"/>
              </a:solidFill>
            </a:endParaRPr>
          </a:p>
          <a:p>
            <a:pPr marL="1943100" lvl="3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PI</a:t>
            </a:r>
            <a:r>
              <a:rPr lang="en-US" altLang="en-US" sz="3200" baseline="-25000" dirty="0">
                <a:solidFill>
                  <a:schemeClr val="tx1"/>
                </a:solidFill>
              </a:rPr>
              <a:t>/r</a:t>
            </a:r>
            <a:r>
              <a:rPr lang="en-US" altLang="en-US" sz="3200" dirty="0">
                <a:solidFill>
                  <a:schemeClr val="tx1"/>
                </a:solidFill>
              </a:rPr>
              <a:t>+3TC: there were no significative variations 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A7DAABB-2627-437F-A02F-78B618D74145}"/>
              </a:ext>
            </a:extLst>
          </p:cNvPr>
          <p:cNvGrpSpPr/>
          <p:nvPr/>
        </p:nvGrpSpPr>
        <p:grpSpPr>
          <a:xfrm>
            <a:off x="10777175" y="15650987"/>
            <a:ext cx="6052227" cy="4122703"/>
            <a:chOff x="14190138" y="17268252"/>
            <a:chExt cx="3760915" cy="4983410"/>
          </a:xfrm>
          <a:noFill/>
        </p:grpSpPr>
        <p:graphicFrame>
          <p:nvGraphicFramePr>
            <p:cNvPr id="51" name="Gráfico 50">
              <a:extLst>
                <a:ext uri="{FF2B5EF4-FFF2-40B4-BE49-F238E27FC236}">
                  <a16:creationId xmlns:a16="http://schemas.microsoft.com/office/drawing/2014/main" id="{4F02532F-5B47-4A79-B07A-0199B4FC30C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58057477"/>
                </p:ext>
              </p:extLst>
            </p:nvPr>
          </p:nvGraphicFramePr>
          <p:xfrm>
            <a:off x="14222631" y="17452919"/>
            <a:ext cx="3728422" cy="47987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5EF1215F-2E1C-4612-A4D8-C993F98AEDC6}"/>
                </a:ext>
              </a:extLst>
            </p:cNvPr>
            <p:cNvSpPr txBox="1"/>
            <p:nvPr/>
          </p:nvSpPr>
          <p:spPr>
            <a:xfrm>
              <a:off x="14190138" y="17268252"/>
              <a:ext cx="508422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PT" dirty="0"/>
                <a:t>a.</a:t>
              </a:r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0AE2DD16-E534-4663-8671-2E502CC2ED41}"/>
              </a:ext>
            </a:extLst>
          </p:cNvPr>
          <p:cNvGrpSpPr/>
          <p:nvPr/>
        </p:nvGrpSpPr>
        <p:grpSpPr>
          <a:xfrm>
            <a:off x="16734844" y="15672383"/>
            <a:ext cx="5625030" cy="4001998"/>
            <a:chOff x="22718173" y="16786079"/>
            <a:chExt cx="3728422" cy="5101139"/>
          </a:xfrm>
          <a:noFill/>
        </p:grpSpPr>
        <p:graphicFrame>
          <p:nvGraphicFramePr>
            <p:cNvPr id="52" name="Gráfico 51">
              <a:extLst>
                <a:ext uri="{FF2B5EF4-FFF2-40B4-BE49-F238E27FC236}">
                  <a16:creationId xmlns:a16="http://schemas.microsoft.com/office/drawing/2014/main" id="{57FB9579-963A-4DAB-B5CF-F9E74E1DEEB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9142653"/>
                </p:ext>
              </p:extLst>
            </p:nvPr>
          </p:nvGraphicFramePr>
          <p:xfrm>
            <a:off x="22718173" y="17088476"/>
            <a:ext cx="3728422" cy="4798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D654C351-269F-4C67-B6FF-761AB66F1F52}"/>
                </a:ext>
              </a:extLst>
            </p:cNvPr>
            <p:cNvSpPr txBox="1"/>
            <p:nvPr/>
          </p:nvSpPr>
          <p:spPr>
            <a:xfrm>
              <a:off x="22837489" y="16786079"/>
              <a:ext cx="508422" cy="4707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PT" dirty="0"/>
                <a:t>b.</a:t>
              </a:r>
            </a:p>
          </p:txBody>
        </p: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278D1174-2E24-460D-A7D0-15EB516D7934}"/>
              </a:ext>
            </a:extLst>
          </p:cNvPr>
          <p:cNvGrpSpPr/>
          <p:nvPr/>
        </p:nvGrpSpPr>
        <p:grpSpPr>
          <a:xfrm>
            <a:off x="10777175" y="19834084"/>
            <a:ext cx="5671919" cy="3945722"/>
            <a:chOff x="21161243" y="22756510"/>
            <a:chExt cx="3756137" cy="5003571"/>
          </a:xfrm>
          <a:noFill/>
        </p:grpSpPr>
        <p:graphicFrame>
          <p:nvGraphicFramePr>
            <p:cNvPr id="53" name="Gráfico 52">
              <a:extLst>
                <a:ext uri="{FF2B5EF4-FFF2-40B4-BE49-F238E27FC236}">
                  <a16:creationId xmlns:a16="http://schemas.microsoft.com/office/drawing/2014/main" id="{4713CC37-B1BA-45B4-80EF-D0FB109EFD7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23357303"/>
                </p:ext>
              </p:extLst>
            </p:nvPr>
          </p:nvGraphicFramePr>
          <p:xfrm>
            <a:off x="21188958" y="22961756"/>
            <a:ext cx="3728422" cy="4798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B18186F0-6FBC-4827-A948-300C1808654A}"/>
                </a:ext>
              </a:extLst>
            </p:cNvPr>
            <p:cNvSpPr txBox="1"/>
            <p:nvPr/>
          </p:nvSpPr>
          <p:spPr>
            <a:xfrm>
              <a:off x="21161243" y="22756510"/>
              <a:ext cx="508422" cy="4683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PT" dirty="0"/>
                <a:t>c.</a:t>
              </a:r>
            </a:p>
          </p:txBody>
        </p:sp>
      </p:grpSp>
      <p:grpSp>
        <p:nvGrpSpPr>
          <p:cNvPr id="1024" name="Agrupar 1023">
            <a:extLst>
              <a:ext uri="{FF2B5EF4-FFF2-40B4-BE49-F238E27FC236}">
                <a16:creationId xmlns:a16="http://schemas.microsoft.com/office/drawing/2014/main" id="{61490F4C-7C7E-4A12-A70D-B0F12859006F}"/>
              </a:ext>
            </a:extLst>
          </p:cNvPr>
          <p:cNvGrpSpPr/>
          <p:nvPr/>
        </p:nvGrpSpPr>
        <p:grpSpPr>
          <a:xfrm>
            <a:off x="16734844" y="19834084"/>
            <a:ext cx="5491490" cy="4051185"/>
            <a:chOff x="24566294" y="15516211"/>
            <a:chExt cx="3728422" cy="5137308"/>
          </a:xfrm>
        </p:grpSpPr>
        <p:graphicFrame>
          <p:nvGraphicFramePr>
            <p:cNvPr id="54" name="Gráfico 53">
              <a:extLst>
                <a:ext uri="{FF2B5EF4-FFF2-40B4-BE49-F238E27FC236}">
                  <a16:creationId xmlns:a16="http://schemas.microsoft.com/office/drawing/2014/main" id="{68A19E74-2369-4476-9A2A-D40280D2229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17216685"/>
                </p:ext>
              </p:extLst>
            </p:nvPr>
          </p:nvGraphicFramePr>
          <p:xfrm>
            <a:off x="24566294" y="15855194"/>
            <a:ext cx="3728422" cy="4798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6F0C9D0-FB90-4958-80EF-E2DB6D6C9784}"/>
                </a:ext>
              </a:extLst>
            </p:cNvPr>
            <p:cNvSpPr txBox="1"/>
            <p:nvPr/>
          </p:nvSpPr>
          <p:spPr>
            <a:xfrm>
              <a:off x="24750669" y="15516211"/>
              <a:ext cx="3411527" cy="50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d.</a:t>
              </a:r>
            </a:p>
          </p:txBody>
        </p:sp>
      </p:grpSp>
      <p:graphicFrame>
        <p:nvGraphicFramePr>
          <p:cNvPr id="55" name="Gráfico 54">
            <a:extLst>
              <a:ext uri="{FF2B5EF4-FFF2-40B4-BE49-F238E27FC236}">
                <a16:creationId xmlns:a16="http://schemas.microsoft.com/office/drawing/2014/main" id="{E136E8B9-B21F-4BB0-BEDE-3FE1B70BC5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960222"/>
              </p:ext>
            </p:extLst>
          </p:nvPr>
        </p:nvGraphicFramePr>
        <p:xfrm>
          <a:off x="23670701" y="19776778"/>
          <a:ext cx="7939834" cy="464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029" name="Retângulo 1028">
            <a:extLst>
              <a:ext uri="{FF2B5EF4-FFF2-40B4-BE49-F238E27FC236}">
                <a16:creationId xmlns:a16="http://schemas.microsoft.com/office/drawing/2014/main" id="{ADED69B8-0ADC-45B1-9956-0DCA7F913F94}"/>
              </a:ext>
            </a:extLst>
          </p:cNvPr>
          <p:cNvSpPr/>
          <p:nvPr/>
        </p:nvSpPr>
        <p:spPr>
          <a:xfrm>
            <a:off x="10427605" y="25951296"/>
            <a:ext cx="22046202" cy="2631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r>
              <a:rPr lang="en-GB" sz="3600" b="1" dirty="0">
                <a:solidFill>
                  <a:schemeClr val="bg1">
                    <a:lumMod val="95000"/>
                  </a:schemeClr>
                </a:solidFill>
              </a:rPr>
              <a:t>Conclusion</a:t>
            </a:r>
          </a:p>
          <a:p>
            <a:pPr marL="571500" indent="-571500">
              <a:buFontTx/>
              <a:buChar char="-"/>
            </a:pPr>
            <a:r>
              <a:rPr lang="en-GB" sz="3600" b="1" dirty="0">
                <a:solidFill>
                  <a:schemeClr val="bg1">
                    <a:lumMod val="95000"/>
                  </a:schemeClr>
                </a:solidFill>
              </a:rPr>
              <a:t>Therapeutic response is maintained after 48 weeks with dual therapy</a:t>
            </a:r>
          </a:p>
          <a:p>
            <a:pPr marL="571500" indent="-571500">
              <a:buFontTx/>
              <a:buChar char="-"/>
            </a:pPr>
            <a:r>
              <a:rPr lang="en-GB" sz="3600" b="1" dirty="0">
                <a:solidFill>
                  <a:schemeClr val="bg1">
                    <a:lumMod val="95000"/>
                  </a:schemeClr>
                </a:solidFill>
              </a:rPr>
              <a:t>Both DTG+3TC and PI</a:t>
            </a:r>
            <a:r>
              <a:rPr lang="en-GB" sz="3600" b="1" baseline="-25000" dirty="0">
                <a:solidFill>
                  <a:schemeClr val="bg1">
                    <a:lumMod val="95000"/>
                  </a:schemeClr>
                </a:solidFill>
              </a:rPr>
              <a:t>/r</a:t>
            </a:r>
            <a:r>
              <a:rPr lang="en-GB" sz="3600" b="1" dirty="0">
                <a:solidFill>
                  <a:schemeClr val="bg1">
                    <a:lumMod val="95000"/>
                  </a:schemeClr>
                </a:solidFill>
              </a:rPr>
              <a:t>+3TC are well tolerated and safe</a:t>
            </a:r>
          </a:p>
          <a:p>
            <a:pPr marL="571500" indent="-571500">
              <a:buFontTx/>
              <a:buChar char="-"/>
            </a:pPr>
            <a:r>
              <a:rPr lang="en-GB" sz="3600" b="1" dirty="0">
                <a:solidFill>
                  <a:schemeClr val="bg1">
                    <a:lumMod val="95000"/>
                  </a:schemeClr>
                </a:solidFill>
              </a:rPr>
              <a:t>Additionally these combinations potentially reduce interaction risks and are economically advantageous </a:t>
            </a:r>
          </a:p>
          <a:p>
            <a:endParaRPr lang="en-GB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8763CA65-9F59-4DD2-975C-8AE34566B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1417" y="24226663"/>
            <a:ext cx="118517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0" i="1" u="none" strike="noStrike" cap="none" normalizeH="0" baseline="0" dirty="0">
                <a:ln>
                  <a:noFill/>
                </a:ln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Figure 2: Pre-switch (0 weeks) and 48 weeks post-switch results for dolutegravir/lamivudine or protease inhibitor/lamivudine for: (a) m</a:t>
            </a:r>
            <a:r>
              <a:rPr kumimoji="0" lang="en-US" altLang="pt-PT" sz="2000" b="0" i="1" strike="noStrike" cap="none" normalizeH="0" baseline="0" dirty="0">
                <a:ln>
                  <a:noFill/>
                </a:ln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ea</a:t>
            </a:r>
            <a:r>
              <a:rPr lang="en-US" altLang="pt-PT" sz="2000" i="1" dirty="0">
                <a:ea typeface="Cambria" panose="02040503050406030204" pitchFamily="18" charset="0"/>
                <a:cs typeface="Times New Roman" panose="02020603050405020304" pitchFamily="18" charset="0"/>
              </a:rPr>
              <a:t>n </a:t>
            </a:r>
            <a:r>
              <a:rPr kumimoji="0" lang="en-US" altLang="pt-PT" sz="2000" b="0" i="1" u="none" strike="noStrike" cap="none" normalizeH="0" baseline="0" dirty="0">
                <a:ln>
                  <a:noFill/>
                </a:ln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TCD4 + lymphocyte count; (b) </a:t>
            </a:r>
            <a:r>
              <a:rPr kumimoji="0" lang="en-US" altLang="pt-PT" sz="2000" b="0" i="1" strike="noStrike" cap="none" normalizeH="0" baseline="0" dirty="0">
                <a:ln>
                  <a:noFill/>
                </a:ln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mean</a:t>
            </a:r>
            <a:r>
              <a:rPr kumimoji="0" lang="en-US" altLang="pt-PT" sz="2000" b="0" i="1" u="none" strike="noStrike" cap="none" normalizeH="0" baseline="0" dirty="0">
                <a:ln>
                  <a:noFill/>
                </a:ln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CD4/CD8 ratio; (c) </a:t>
            </a:r>
            <a:r>
              <a:rPr kumimoji="0" lang="en-US" altLang="pt-PT" sz="2000" b="0" i="1" strike="noStrike" cap="none" normalizeH="0" baseline="0" dirty="0">
                <a:ln>
                  <a:noFill/>
                </a:ln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mean ALT </a:t>
            </a:r>
            <a:r>
              <a:rPr kumimoji="0" lang="en-US" altLang="pt-PT" sz="2000" b="0" i="1" u="none" strike="noStrike" cap="none" normalizeH="0" baseline="0" dirty="0">
                <a:ln>
                  <a:noFill/>
                </a:ln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(U / L); (d) mean eGFR (ml/min/m2). 3TC - lamivudine; ALT - alanine aminotransferase; DTG - dolutegravir; PI - protease inhibitor.</a:t>
            </a:r>
            <a:endParaRPr kumimoji="0" lang="en-US" altLang="pt-PT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56B9EE4A-784A-468B-BFCF-00B0BDF84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13" y="24712745"/>
            <a:ext cx="92528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pt-PT" sz="2000" b="0" i="1" u="none" strike="noStrike" cap="none" normalizeH="0" baseline="0" dirty="0">
                <a:ln>
                  <a:noFill/>
                </a:ln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Figure 3: Estimated glomerular filtration rate (</a:t>
            </a:r>
            <a:r>
              <a:rPr lang="en-US" altLang="pt-PT" sz="2000" i="1" dirty="0"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kumimoji="0" lang="en-US" altLang="pt-PT" sz="2000" b="0" i="1" u="none" strike="noStrike" cap="none" normalizeH="0" baseline="0" dirty="0">
                <a:ln>
                  <a:noFill/>
                </a:ln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GFR) trend from switch to 48 weeks. </a:t>
            </a:r>
            <a:r>
              <a:rPr lang="en-US" altLang="pt-PT" sz="2000" i="1" dirty="0">
                <a:ea typeface="Cambria" panose="02040503050406030204" pitchFamily="18" charset="0"/>
                <a:cs typeface="Times New Roman" panose="02020603050405020304" pitchFamily="18" charset="0"/>
              </a:rPr>
              <a:t>3TC - lamivudine; DTG – dolutegravir; PI - protease inhibitor.</a:t>
            </a:r>
            <a:endParaRPr kumimoji="0" lang="en-US" altLang="pt-PT" sz="20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A59FAB-EA3B-47C6-8089-0223674EB624}"/>
              </a:ext>
            </a:extLst>
          </p:cNvPr>
          <p:cNvSpPr txBox="1"/>
          <p:nvPr/>
        </p:nvSpPr>
        <p:spPr>
          <a:xfrm>
            <a:off x="28688198" y="20235956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2">
                    <a:lumMod val="25000"/>
                  </a:schemeClr>
                </a:solidFill>
              </a:rPr>
              <a:t>PI</a:t>
            </a:r>
            <a:r>
              <a:rPr lang="pt-PT" b="1" baseline="-25000" dirty="0">
                <a:solidFill>
                  <a:schemeClr val="bg2">
                    <a:lumMod val="25000"/>
                  </a:schemeClr>
                </a:solidFill>
              </a:rPr>
              <a:t>/r</a:t>
            </a:r>
            <a:r>
              <a:rPr lang="pt-PT" b="1" dirty="0">
                <a:solidFill>
                  <a:schemeClr val="bg2">
                    <a:lumMod val="25000"/>
                  </a:schemeClr>
                </a:solidFill>
              </a:rPr>
              <a:t>+3TC</a:t>
            </a:r>
          </a:p>
        </p:txBody>
      </p:sp>
      <p:pic>
        <p:nvPicPr>
          <p:cNvPr id="1026" name="Picture 2" descr="Hospital de Braga - 1,2 milhões de pessoas com cuidados de saúde ...">
            <a:extLst>
              <a:ext uri="{FF2B5EF4-FFF2-40B4-BE49-F238E27FC236}">
                <a16:creationId xmlns:a16="http://schemas.microsoft.com/office/drawing/2014/main" id="{E03E51FF-7547-437F-9EB2-AE68914C9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15772" r="1814" b="8402"/>
          <a:stretch/>
        </p:blipFill>
        <p:spPr bwMode="auto">
          <a:xfrm>
            <a:off x="123370" y="2210959"/>
            <a:ext cx="7752598" cy="102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F9F53CA-0A99-4A51-BD54-1D097E1C2A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0" y="106232"/>
            <a:ext cx="2657545" cy="1771696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51A340B3-79D5-4FCD-A6A2-AA496606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6575" y="25961247"/>
            <a:ext cx="9381748" cy="26315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PT" sz="1600" b="1" dirty="0">
                <a:solidFill>
                  <a:schemeClr val="tx2">
                    <a:lumMod val="75000"/>
                  </a:schemeClr>
                </a:solidFill>
              </a:rPr>
              <a:t>References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PT" sz="1600" dirty="0">
                <a:solidFill>
                  <a:schemeClr val="tx2">
                    <a:lumMod val="75000"/>
                  </a:schemeClr>
                </a:solidFill>
              </a:rPr>
              <a:t>1. Levey AS, Stevens LA, Schmid CH, Zhang YL, Castro AF, Feldman HI, et al. A new equation to estimate glomerular filtration rate. Ann Intern Med. 2009 May 5;150(9):604–12.</a:t>
            </a:r>
            <a:endParaRPr lang="pt-PT" altLang="pt-PT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PT" sz="1600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altLang="pt-PT" sz="1600" dirty="0" err="1">
                <a:solidFill>
                  <a:schemeClr val="tx2">
                    <a:lumMod val="75000"/>
                  </a:schemeClr>
                </a:solidFill>
              </a:rPr>
              <a:t>Gagneux-Brunon</a:t>
            </a:r>
            <a:r>
              <a:rPr lang="en-US" altLang="pt-PT" sz="1600" dirty="0">
                <a:solidFill>
                  <a:schemeClr val="tx2">
                    <a:lumMod val="75000"/>
                  </a:schemeClr>
                </a:solidFill>
              </a:rPr>
              <a:t> A, Botelho-Nevers E, </a:t>
            </a:r>
            <a:r>
              <a:rPr lang="en-US" altLang="pt-PT" sz="1600" dirty="0" err="1">
                <a:solidFill>
                  <a:schemeClr val="tx2">
                    <a:lumMod val="75000"/>
                  </a:schemeClr>
                </a:solidFill>
              </a:rPr>
              <a:t>Delanaye</a:t>
            </a:r>
            <a:r>
              <a:rPr lang="en-US" altLang="pt-PT" sz="1600" dirty="0">
                <a:solidFill>
                  <a:schemeClr val="tx2">
                    <a:lumMod val="75000"/>
                  </a:schemeClr>
                </a:solidFill>
              </a:rPr>
              <a:t> P, Lucht F, </a:t>
            </a:r>
            <a:r>
              <a:rPr lang="en-US" altLang="pt-PT" sz="1600" dirty="0" err="1">
                <a:solidFill>
                  <a:schemeClr val="tx2">
                    <a:lumMod val="75000"/>
                  </a:schemeClr>
                </a:solidFill>
              </a:rPr>
              <a:t>Frésard</a:t>
            </a:r>
            <a:r>
              <a:rPr lang="en-US" altLang="pt-PT" sz="1600" dirty="0">
                <a:solidFill>
                  <a:schemeClr val="tx2">
                    <a:lumMod val="75000"/>
                  </a:schemeClr>
                </a:solidFill>
              </a:rPr>
              <a:t> A, Cazorla C, et al. CKD-EPI equation: A suitable Glomerular Filtration Rate estimate for drug dosing in HIV-infected patients. </a:t>
            </a:r>
            <a:r>
              <a:rPr lang="en-US" altLang="pt-PT" sz="1600" dirty="0" err="1">
                <a:solidFill>
                  <a:schemeClr val="tx2">
                    <a:lumMod val="75000"/>
                  </a:schemeClr>
                </a:solidFill>
              </a:rPr>
              <a:t>Médecine</a:t>
            </a:r>
            <a:r>
              <a:rPr lang="en-US" altLang="pt-PT" sz="1600" dirty="0">
                <a:solidFill>
                  <a:schemeClr val="tx2">
                    <a:lumMod val="75000"/>
                  </a:schemeClr>
                </a:solidFill>
              </a:rPr>
              <a:t> Mal Infect. 2017 Jun;47(4):266–70.</a:t>
            </a:r>
          </a:p>
        </p:txBody>
      </p:sp>
      <p:pic>
        <p:nvPicPr>
          <p:cNvPr id="11" name="e.poster">
            <a:hlinkClick r:id="" action="ppaction://media"/>
            <a:extLst>
              <a:ext uri="{FF2B5EF4-FFF2-40B4-BE49-F238E27FC236}">
                <a16:creationId xmlns:a16="http://schemas.microsoft.com/office/drawing/2014/main" id="{02086292-2EA4-4156-AAA1-BBC52F327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28628" y="291329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1048</TotalTime>
  <Words>1260</Words>
  <Application>Microsoft Office PowerPoint</Application>
  <PresentationFormat>Personalizados</PresentationFormat>
  <Paragraphs>178</Paragraphs>
  <Slides>1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Rosa Correia</cp:lastModifiedBy>
  <cp:revision>77</cp:revision>
  <dcterms:created xsi:type="dcterms:W3CDTF">2016-06-23T11:49:10Z</dcterms:created>
  <dcterms:modified xsi:type="dcterms:W3CDTF">2020-06-26T13:30:19Z</dcterms:modified>
</cp:coreProperties>
</file>