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875" autoAdjust="0"/>
    <p:restoredTop sz="96341"/>
  </p:normalViewPr>
  <p:slideViewPr>
    <p:cSldViewPr snapToGrid="0">
      <p:cViewPr varScale="1">
        <p:scale>
          <a:sx n="26" d="100"/>
          <a:sy n="26" d="100"/>
        </p:scale>
        <p:origin x="2208" y="240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42803763" cy="3368842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9541" y="4062555"/>
            <a:ext cx="12106438" cy="62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72240"/>
                </a:solidFill>
                <a:latin typeface="Arial" panose="020B0604020202020204" pitchFamily="34" charset="0"/>
              </a:rPr>
              <a:t>BACKGROUND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Previously our group observed an increase in HIV reservoir size in patients exposed to HCV (HIV+/HCV+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coinfected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and HIV+/HCV- spontaneous clearers) compared to HIV+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monoinfected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subjects in resting CD4 T cells (rCD4). We also observed an increase in multiple spliced RNA viral transcripts in HCV-exposed patients that could indicate that viral protein regulator Tat was being more actively synthesized leading to a higher yield of new HIV particles. However, the effect of HCV elimination with direct-acting antivirals (DAAs) on HIV reservoir and viral splicing remains unclear.</a:t>
            </a:r>
            <a:endParaRPr lang="es-ES_tradnl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27109" y="254995"/>
            <a:ext cx="38707532" cy="11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</a:rPr>
              <a:t>PEB0150 - Evolution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of HIV reservoir and viral splicing after the elimination of HCV with DAAs in HIV/HCV patients</a:t>
            </a:r>
            <a:endParaRPr lang="es-ES_tradnl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5770" y="1252703"/>
            <a:ext cx="42147135" cy="21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23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just"/>
            <a:r>
              <a:rPr lang="es-ES" sz="3200" dirty="0"/>
              <a:t>Paula Martínez-Román</a:t>
            </a:r>
            <a:r>
              <a:rPr lang="es-ES" sz="3200" baseline="30000" dirty="0"/>
              <a:t>1</a:t>
            </a:r>
            <a:r>
              <a:rPr lang="es-ES" sz="3200" dirty="0"/>
              <a:t>. Celia Crespo-Bermejo</a:t>
            </a:r>
            <a:r>
              <a:rPr lang="es-ES" sz="3200" baseline="30000" dirty="0"/>
              <a:t>1</a:t>
            </a:r>
            <a:r>
              <a:rPr lang="es-ES" sz="3200" dirty="0"/>
              <a:t>. Sonia Arca-Lafuente</a:t>
            </a:r>
            <a:r>
              <a:rPr lang="es-ES" sz="3200" baseline="30000" dirty="0"/>
              <a:t>1</a:t>
            </a:r>
            <a:r>
              <a:rPr lang="es-ES" sz="3200" dirty="0"/>
              <a:t>. Isabel Cortegano</a:t>
            </a:r>
            <a:r>
              <a:rPr lang="es-ES" sz="3200" baseline="30000" dirty="0"/>
              <a:t>2</a:t>
            </a:r>
            <a:r>
              <a:rPr lang="es-ES" sz="3200" dirty="0"/>
              <a:t>. Luz Martín-Carbonero</a:t>
            </a:r>
            <a:r>
              <a:rPr lang="es-ES" sz="3200" baseline="30000" dirty="0"/>
              <a:t>3</a:t>
            </a:r>
            <a:r>
              <a:rPr lang="es-ES" sz="3200" dirty="0"/>
              <a:t>. Pablo Ryan</a:t>
            </a:r>
            <a:r>
              <a:rPr lang="es-ES" sz="3200" baseline="30000" dirty="0"/>
              <a:t>4</a:t>
            </a:r>
            <a:r>
              <a:rPr lang="es-ES" sz="3200" dirty="0"/>
              <a:t>. Ignacio de los Santos</a:t>
            </a:r>
            <a:r>
              <a:rPr lang="es-ES" sz="3200" baseline="30000" dirty="0"/>
              <a:t>5</a:t>
            </a:r>
            <a:r>
              <a:rPr lang="es-ES" sz="3200" dirty="0"/>
              <a:t>. Juan Miguel Castro-Álvarez</a:t>
            </a:r>
            <a:r>
              <a:rPr lang="es-ES" sz="3200" baseline="30000" dirty="0"/>
              <a:t>3</a:t>
            </a:r>
            <a:r>
              <a:rPr lang="es-ES" sz="3200" dirty="0"/>
              <a:t>. Marta Gálvez-Charro</a:t>
            </a:r>
            <a:r>
              <a:rPr lang="es-ES" sz="3200" baseline="30000" dirty="0"/>
              <a:t>3</a:t>
            </a:r>
            <a:r>
              <a:rPr lang="es-ES" sz="3200" dirty="0"/>
              <a:t>. Mariano </a:t>
            </a:r>
            <a:r>
              <a:rPr lang="es-ES" sz="3200" dirty="0" err="1"/>
              <a:t>Matarranz</a:t>
            </a:r>
            <a:r>
              <a:rPr lang="es-ES" sz="3200" dirty="0"/>
              <a:t> del Amo</a:t>
            </a:r>
            <a:r>
              <a:rPr lang="es-ES" sz="3200" baseline="30000" dirty="0"/>
              <a:t>4</a:t>
            </a:r>
            <a:r>
              <a:rPr lang="es-ES" sz="3200" dirty="0"/>
              <a:t>. Jesús Sanz-Sanz</a:t>
            </a:r>
            <a:r>
              <a:rPr lang="es-ES" sz="3200" baseline="30000" dirty="0"/>
              <a:t>5</a:t>
            </a:r>
            <a:r>
              <a:rPr lang="es-ES" sz="3200" dirty="0"/>
              <a:t>. Salvador Resino</a:t>
            </a:r>
            <a:r>
              <a:rPr lang="es-ES" sz="3200" baseline="30000" dirty="0"/>
              <a:t>1</a:t>
            </a:r>
            <a:r>
              <a:rPr lang="es-ES" sz="3200" dirty="0"/>
              <a:t>. Amanda Fernández-Rodríguez</a:t>
            </a:r>
            <a:r>
              <a:rPr lang="es-ES" sz="3200" baseline="30000" dirty="0"/>
              <a:t>1</a:t>
            </a:r>
            <a:r>
              <a:rPr lang="es-ES" sz="3200" dirty="0"/>
              <a:t>. Mayte Coiras</a:t>
            </a:r>
            <a:r>
              <a:rPr lang="es-ES" sz="3200" baseline="30000" dirty="0"/>
              <a:t>6</a:t>
            </a:r>
            <a:r>
              <a:rPr lang="es-ES" sz="3200" dirty="0"/>
              <a:t>. Verónica Briz</a:t>
            </a:r>
            <a:r>
              <a:rPr lang="es-ES" sz="3200" baseline="30000" dirty="0"/>
              <a:t>1</a:t>
            </a:r>
            <a:r>
              <a:rPr lang="es-ES" sz="3200" dirty="0"/>
              <a:t> </a:t>
            </a:r>
            <a:r>
              <a:rPr lang="es-ES" sz="3200" dirty="0" err="1"/>
              <a:t>on</a:t>
            </a:r>
            <a:r>
              <a:rPr lang="es-ES" sz="3200" dirty="0"/>
              <a:t> </a:t>
            </a:r>
            <a:r>
              <a:rPr lang="es-ES" sz="3200" dirty="0" err="1"/>
              <a:t>behalf</a:t>
            </a:r>
            <a:r>
              <a:rPr lang="es-ES" sz="3200" dirty="0"/>
              <a:t> of COVIHEP</a:t>
            </a:r>
          </a:p>
          <a:p>
            <a:pPr algn="just"/>
            <a:endParaRPr lang="en-US" altLang="en-US" sz="1400" dirty="0"/>
          </a:p>
          <a:p>
            <a:pPr lvl="0" algn="just"/>
            <a:r>
              <a:rPr lang="en-US" altLang="en-US" dirty="0"/>
              <a:t>1) </a:t>
            </a:r>
            <a:r>
              <a:rPr lang="en-US" dirty="0"/>
              <a:t>Laboratory of Reference and Research on Viral Hepatitis. National Center for Microbiology. Institute of Health Carlos III. </a:t>
            </a:r>
            <a:r>
              <a:rPr lang="en-US" dirty="0" err="1"/>
              <a:t>Majadahonda</a:t>
            </a:r>
            <a:r>
              <a:rPr lang="en-US" dirty="0"/>
              <a:t>. Madrid. Spain.</a:t>
            </a:r>
            <a:r>
              <a:rPr lang="es-ES_tradnl" dirty="0"/>
              <a:t> 2) </a:t>
            </a:r>
            <a:r>
              <a:rPr lang="en-US" dirty="0"/>
              <a:t>Laboratory of </a:t>
            </a:r>
            <a:r>
              <a:rPr lang="en-US" dirty="0" err="1"/>
              <a:t>Immunobiology</a:t>
            </a:r>
            <a:r>
              <a:rPr lang="en-US" dirty="0"/>
              <a:t>. Institute of Health Carlos III. </a:t>
            </a:r>
            <a:r>
              <a:rPr lang="en-US" dirty="0" err="1"/>
              <a:t>Majadahonda</a:t>
            </a:r>
            <a:r>
              <a:rPr lang="en-US" dirty="0"/>
              <a:t>. Madrid. Spain.</a:t>
            </a:r>
            <a:r>
              <a:rPr lang="es-ES_tradnl" dirty="0"/>
              <a:t> </a:t>
            </a:r>
            <a:r>
              <a:rPr lang="es-ES" dirty="0"/>
              <a:t>3) Instituto de Investigación Sanitaria Hospital de la Paz (</a:t>
            </a:r>
            <a:r>
              <a:rPr lang="es-ES" dirty="0" err="1"/>
              <a:t>IdiPAZ</a:t>
            </a:r>
            <a:r>
              <a:rPr lang="es-ES" dirty="0"/>
              <a:t>). Madrid. </a:t>
            </a:r>
            <a:r>
              <a:rPr lang="es-ES" dirty="0" err="1"/>
              <a:t>Spain</a:t>
            </a:r>
            <a:r>
              <a:rPr lang="es-ES" dirty="0"/>
              <a:t>.</a:t>
            </a:r>
            <a:r>
              <a:rPr lang="es-ES_tradnl" dirty="0"/>
              <a:t> 4) </a:t>
            </a:r>
            <a:r>
              <a:rPr lang="en-US" dirty="0"/>
              <a:t>Department of Infectious Diseases. </a:t>
            </a:r>
            <a:r>
              <a:rPr lang="en-US" dirty="0" err="1"/>
              <a:t>Infanta</a:t>
            </a:r>
            <a:r>
              <a:rPr lang="en-US" dirty="0"/>
              <a:t> Leonor Hospital. Madrid. Spain. 5) </a:t>
            </a:r>
            <a:r>
              <a:rPr lang="es-ES" dirty="0"/>
              <a:t>Servicio de Medicina Interna-Infecciosas. Hospital Universitario de La Princesa. Madrid. </a:t>
            </a:r>
            <a:r>
              <a:rPr lang="es-ES" dirty="0" err="1"/>
              <a:t>Spain</a:t>
            </a:r>
            <a:r>
              <a:rPr lang="es-ES" dirty="0"/>
              <a:t>.</a:t>
            </a:r>
            <a:r>
              <a:rPr lang="es-ES_tradnl" dirty="0"/>
              <a:t> </a:t>
            </a:r>
            <a:r>
              <a:rPr lang="es-ES" dirty="0"/>
              <a:t>6) AIDS </a:t>
            </a:r>
            <a:r>
              <a:rPr lang="es-ES" dirty="0" err="1"/>
              <a:t>Immunopathology</a:t>
            </a:r>
            <a:r>
              <a:rPr lang="es-ES" dirty="0"/>
              <a:t>. Centro Nacional de Microbiología. Instituto de Salud Carlos III. Majadahonda. Madrid. </a:t>
            </a:r>
            <a:r>
              <a:rPr lang="es-ES" dirty="0" err="1"/>
              <a:t>Spain</a:t>
            </a:r>
            <a:r>
              <a:rPr lang="es-ES" dirty="0"/>
              <a:t>.</a:t>
            </a:r>
            <a:endParaRPr lang="es-ES_tradnl" dirty="0"/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9308926"/>
            <a:ext cx="42803763" cy="1066422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Corresponding author: </a:t>
            </a:r>
            <a:r>
              <a:rPr lang="en-GB" sz="3200" dirty="0" err="1"/>
              <a:t>Ver</a:t>
            </a:r>
            <a:r>
              <a:rPr lang="es-ES" sz="3200" dirty="0" err="1"/>
              <a:t>ónica</a:t>
            </a:r>
            <a:r>
              <a:rPr lang="es-ES" sz="3200" dirty="0"/>
              <a:t> Briz, </a:t>
            </a:r>
            <a:r>
              <a:rPr lang="es-ES" sz="3200" dirty="0" err="1"/>
              <a:t>veronica.briz@isciii.es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7644" y="29466931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305" y="29453899"/>
            <a:ext cx="3969978" cy="669899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65543" y="10356236"/>
            <a:ext cx="12132309" cy="427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72240"/>
                </a:solidFill>
                <a:latin typeface="Arial" panose="020B0604020202020204" pitchFamily="34" charset="0"/>
              </a:rPr>
              <a:t>METHODS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Longitudinal study (52 weeks follow-up) in 50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aviremic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patients: 19 HIV+/HCV+, 16 HIV+/HCV- and 15 HIV+ subjects. Using different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Alu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-LTR PCRs viral spliced RNA transcripts and the number of proviral DNA copies integrated in resting CD4+ (rCD4) T cells were quantified. Paired samples were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analyzed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using a generalized mixed linear model.</a:t>
            </a:r>
            <a:r>
              <a:rPr lang="es-ES_tradnl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5543" y="15469675"/>
            <a:ext cx="14936911" cy="62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72240"/>
                </a:solidFill>
                <a:latin typeface="Arial" panose="020B0604020202020204" pitchFamily="34" charset="0"/>
              </a:rPr>
              <a:t>RESULTS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just"/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All HIV+/HCV+ patients achieved sustained </a:t>
            </a:r>
            <a:r>
              <a:rPr lang="en-GB" sz="3200" spc="130" dirty="0" err="1">
                <a:solidFill>
                  <a:srgbClr val="000000"/>
                </a:solidFill>
                <a:latin typeface="Arial" panose="020B0604020202020204" pitchFamily="34" charset="0"/>
              </a:rPr>
              <a:t>virological</a:t>
            </a: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 response after taking DAAs. A significant decrease in HIV proviral DNA was observed at the end of follow-up in HCV exposed patients: HIV+/HCV- (Baseline: 1354.8 vs Final: 871.1 HIV DNA copies/10e6 </a:t>
            </a:r>
            <a:r>
              <a:rPr lang="en-GB" sz="3200" spc="130" dirty="0" err="1">
                <a:solidFill>
                  <a:srgbClr val="000000"/>
                </a:solidFill>
                <a:latin typeface="Arial" panose="020B0604020202020204" pitchFamily="34" charset="0"/>
              </a:rPr>
              <a:t>cells;p</a:t>
            </a: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=0.019)) and a tendency in HIV+/HCV+ individuals (693.8 vs 551.8;p=0.057); (Fig 1A). All forms of viral splicing had an increased ΔRQ at the end of follow-up (Fig 1B). However, only </a:t>
            </a:r>
            <a:r>
              <a:rPr lang="en-GB" sz="3200" spc="130" dirty="0" err="1">
                <a:solidFill>
                  <a:srgbClr val="000000"/>
                </a:solidFill>
                <a:latin typeface="Arial" panose="020B0604020202020204" pitchFamily="34" charset="0"/>
              </a:rPr>
              <a:t>unspliced</a:t>
            </a: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 RNA transcripts showed a significant increase: HIV+ (251.95x ΔΔRQ; p=0.002); HIV+/HCV- (116.46x; p&lt;0.001); HIV+/HCV+ (170.12x; p&lt;0.001).</a:t>
            </a:r>
            <a:endParaRPr lang="es-ES_tradnl" sz="3200" spc="1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65544" y="21993447"/>
            <a:ext cx="14968442" cy="62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E72240"/>
                </a:solidFill>
                <a:latin typeface="Arial" panose="020B0604020202020204" pitchFamily="34" charset="0"/>
              </a:rPr>
              <a:t>CONCLUSIONS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marL="514350" indent="-514350" algn="just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Evolution of HIV reservoir size in previously HCV-exposed patients showed a decrease in the number of proviral DNA copies in rCD4 cells. However HIV reservoir size remains higher than in HIV+ group. </a:t>
            </a:r>
          </a:p>
          <a:p>
            <a:pPr marL="514350" indent="-514350" algn="just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A significant increase in </a:t>
            </a:r>
            <a:r>
              <a:rPr lang="en-GB" sz="3200" spc="130" dirty="0" err="1">
                <a:solidFill>
                  <a:srgbClr val="000000"/>
                </a:solidFill>
                <a:latin typeface="Arial" panose="020B0604020202020204" pitchFamily="34" charset="0"/>
              </a:rPr>
              <a:t>unspliced</a:t>
            </a: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 viral transcripts does not condition the replenishment of the viral reservoir. </a:t>
            </a:r>
          </a:p>
          <a:p>
            <a:pPr marL="514350" indent="-514350" algn="just" defTabSz="525571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Our results show that clearance of HCV from HIV-infected patients reinstate the dynamics of HIV reservoir. Early treatment of HCV in </a:t>
            </a:r>
            <a:r>
              <a:rPr lang="en-GB" sz="3200" spc="130" dirty="0" err="1">
                <a:solidFill>
                  <a:srgbClr val="000000"/>
                </a:solidFill>
                <a:latin typeface="Arial" panose="020B0604020202020204" pitchFamily="34" charset="0"/>
              </a:rPr>
              <a:t>coinfected</a:t>
            </a:r>
            <a:r>
              <a:rPr lang="en-GB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 patients that do not spontaneously clear the infection could suppose a better prognosis of HIV infection in these patients</a:t>
            </a:r>
            <a:r>
              <a:rPr lang="es-ES_tradnl" sz="3200" spc="13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sz="3200" spc="13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4512A91A-C6F7-F448-BA03-EC21D86E8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56744"/>
              </p:ext>
            </p:extLst>
          </p:nvPr>
        </p:nvGraphicFramePr>
        <p:xfrm>
          <a:off x="14052881" y="4547066"/>
          <a:ext cx="15655989" cy="1051797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93525">
                  <a:extLst>
                    <a:ext uri="{9D8B030D-6E8A-4147-A177-3AD203B41FA5}">
                      <a16:colId xmlns:a16="http://schemas.microsoft.com/office/drawing/2014/main" val="783579638"/>
                    </a:ext>
                  </a:extLst>
                </a:gridCol>
                <a:gridCol w="314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920">
                  <a:extLst>
                    <a:ext uri="{9D8B030D-6E8A-4147-A177-3AD203B41FA5}">
                      <a16:colId xmlns:a16="http://schemas.microsoft.com/office/drawing/2014/main" val="2780352729"/>
                    </a:ext>
                  </a:extLst>
                </a:gridCol>
                <a:gridCol w="2840854">
                  <a:extLst>
                    <a:ext uri="{9D8B030D-6E8A-4147-A177-3AD203B41FA5}">
                      <a16:colId xmlns:a16="http://schemas.microsoft.com/office/drawing/2014/main" val="287941511"/>
                    </a:ext>
                  </a:extLst>
                </a:gridCol>
                <a:gridCol w="3007949">
                  <a:extLst>
                    <a:ext uri="{9D8B030D-6E8A-4147-A177-3AD203B41FA5}">
                      <a16:colId xmlns:a16="http://schemas.microsoft.com/office/drawing/2014/main" val="380253101"/>
                    </a:ext>
                  </a:extLst>
                </a:gridCol>
                <a:gridCol w="1181413">
                  <a:extLst>
                    <a:ext uri="{9D8B030D-6E8A-4147-A177-3AD203B41FA5}">
                      <a16:colId xmlns:a16="http://schemas.microsoft.com/office/drawing/2014/main" val="1487470982"/>
                    </a:ext>
                  </a:extLst>
                </a:gridCol>
              </a:tblGrid>
              <a:tr h="6671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200" dirty="0">
                          <a:effectLst/>
                        </a:rPr>
                        <a:t> 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dirty="0">
                          <a:effectLst/>
                        </a:rPr>
                        <a:t>Total (n=50)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dirty="0">
                          <a:effectLst/>
                        </a:rPr>
                        <a:t>HIV+</a:t>
                      </a:r>
                      <a:r>
                        <a:rPr lang="en-GB" sz="2400" baseline="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(n=15)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HIV+/HCV- (n=16)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HIV+/HCV+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(n=19)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400" kern="1200" dirty="0">
                          <a:effectLst/>
                        </a:rPr>
                        <a:t>P</a:t>
                      </a:r>
                      <a:endParaRPr lang="es-E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4343296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spc="130" baseline="0" dirty="0">
                          <a:effectLst/>
                        </a:rPr>
                        <a:t>Men, n (%)</a:t>
                      </a:r>
                      <a:endParaRPr lang="es-ES" sz="2400" b="0" spc="13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spc="130" baseline="0" dirty="0">
                          <a:effectLst/>
                        </a:rPr>
                        <a:t>27 (54.0)</a:t>
                      </a:r>
                      <a:endParaRPr lang="es-ES" sz="2400" spc="13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spc="130" baseline="0" dirty="0">
                          <a:effectLst/>
                        </a:rPr>
                        <a:t>9 (60.0)</a:t>
                      </a:r>
                      <a:endParaRPr lang="es-ES" sz="2400" spc="13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spc="130" baseline="0" dirty="0">
                          <a:effectLst/>
                        </a:rPr>
                        <a:t>9 (56.3)</a:t>
                      </a:r>
                      <a:endParaRPr lang="es-ES" sz="2400" spc="13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spc="130" baseline="0" dirty="0">
                          <a:effectLst/>
                        </a:rPr>
                        <a:t>9 (47.4)</a:t>
                      </a:r>
                      <a:endParaRPr lang="es-ES" sz="2400" spc="13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spc="130" baseline="0" dirty="0">
                          <a:effectLst/>
                        </a:rPr>
                        <a:t>0.773</a:t>
                      </a:r>
                      <a:endParaRPr lang="es-ES" sz="2400" spc="13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3084926"/>
                  </a:ext>
                </a:extLst>
              </a:tr>
              <a:tr h="381747">
                <a:tc>
                  <a:txBody>
                    <a:bodyPr/>
                    <a:lstStyle/>
                    <a:p>
                      <a:pPr marL="0" marR="0" indent="450215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50.5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(42.8-53.3)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45.0 (36.0-53.0)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52.5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(48.8-53.0)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49.0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(43.0-55.0)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0.132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401751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Weight</a:t>
                      </a:r>
                      <a:r>
                        <a:rPr lang="en-GB" sz="2400" baseline="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(kg)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66.9 (60.8-78.5)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67.7 (61.8-84.8)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71.0 (64.0-82.0)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60.2 (55.0-70.0)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0.017</a:t>
                      </a:r>
                      <a:endParaRPr lang="es-ES" sz="2400" b="1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187476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Height (cm)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165 (160-171)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168 (162-174)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166 (162-172)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163 (160-167)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0.145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8779211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BMI (kg/m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r>
                        <a:rPr lang="en-GB" sz="2400" dirty="0">
                          <a:effectLst/>
                        </a:rPr>
                        <a:t>)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24.2 (22.0-25.9)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24.2 (20.4-29.0)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66.0 (63.3-74.6)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24.5 (20.3-26.0)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0.105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4735821"/>
                  </a:ext>
                </a:extLst>
              </a:tr>
              <a:tr h="690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Infection time (years)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9.0 (6.0-22.0)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17.5 (11.3-26.8)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17 (12.0-26.0)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0.020</a:t>
                      </a:r>
                      <a:endParaRPr lang="es-ES" sz="2400" b="1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733428"/>
                  </a:ext>
                </a:extLst>
              </a:tr>
              <a:tr h="34540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Transmission</a:t>
                      </a:r>
                      <a:r>
                        <a:rPr lang="en-GB" sz="2400" baseline="0" dirty="0">
                          <a:effectLst/>
                        </a:rPr>
                        <a:t> Route, </a:t>
                      </a:r>
                      <a:r>
                        <a:rPr lang="en-GB" sz="2400" dirty="0">
                          <a:effectLst/>
                        </a:rPr>
                        <a:t>n (%)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06143"/>
                  </a:ext>
                </a:extLst>
              </a:tr>
              <a:tr h="35964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IDUs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20 (40.0)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--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11 (68.8)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9 (47.4)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0.001</a:t>
                      </a:r>
                      <a:endParaRPr lang="es-ES" sz="2400" b="1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4358769"/>
                  </a:ext>
                </a:extLst>
              </a:tr>
              <a:tr h="35964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MSM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11 (22.0)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7 (46.7)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(12.5)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(10.5)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13374"/>
                  </a:ext>
                </a:extLst>
              </a:tr>
              <a:tr h="35964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WSM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8 (16.0)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5 (33.3)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(6.3)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(10.5)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192698"/>
                  </a:ext>
                </a:extLst>
              </a:tr>
              <a:tr h="35964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Others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5 (10.0)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(6.7)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(6.3)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3 (15.8)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68735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Unknown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 (12.0)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(13.3)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(6.3)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3 (15.8)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01654"/>
                  </a:ext>
                </a:extLst>
              </a:tr>
              <a:tr h="34540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Clinical stage, n (%)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540672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AIDS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29 (63.0)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7 (46.7)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10 (62.5)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12 (63.2)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0.279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7260388"/>
                  </a:ext>
                </a:extLst>
              </a:tr>
              <a:tr h="35964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GB" sz="2400" dirty="0">
                          <a:effectLst/>
                        </a:rPr>
                        <a:t>NON-AIDS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21 (42.0)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8 (53.3)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 (37.5)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7 (36.8)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87974"/>
                  </a:ext>
                </a:extLst>
              </a:tr>
              <a:tr h="345409">
                <a:tc gridSpan="6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dirty="0" err="1">
                          <a:effectLst/>
                        </a:rPr>
                        <a:t>cART</a:t>
                      </a:r>
                      <a:r>
                        <a:rPr lang="en-GB" sz="2400" baseline="0" dirty="0">
                          <a:effectLst/>
                        </a:rPr>
                        <a:t> regimen,</a:t>
                      </a:r>
                      <a:r>
                        <a:rPr lang="en-GB" sz="2400" dirty="0">
                          <a:effectLst/>
                        </a:rPr>
                        <a:t> n (%)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577710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NRTIs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(2.0))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(6.7)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--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--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0.657</a:t>
                      </a:r>
                      <a:endParaRPr lang="es-ES" sz="24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746464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NNRTIs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16 (32.0)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4 (26.7)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4 (43.8)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5 (26.3)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3560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PI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5(10.0)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(13.3)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(12.5)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(5.3)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96242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23 (46.0)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 (40.0)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 (37.5)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11 (59.9)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7902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 err="1">
                          <a:effectLst/>
                        </a:rPr>
                        <a:t>Bitherapy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4 (8.0)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(13.3)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(6.3)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(5.3)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100370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Monotherapy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--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--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 (5.3)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04096"/>
                  </a:ext>
                </a:extLst>
              </a:tr>
              <a:tr h="345409">
                <a:tc gridSpan="6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dirty="0">
                          <a:effectLst/>
                        </a:rPr>
                        <a:t>IFNL3 (IL28B) genotype, n (%)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40734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CC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26 (52.0)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 (40.0)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14 (87.5)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6 (31.6)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0.003</a:t>
                      </a:r>
                      <a:endParaRPr lang="es-ES" sz="2400" b="1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449428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Non-CC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20 (40.0)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5 (33.3)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2 (12.5)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12 (68.4)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61409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Unknown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4 (8.0)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4 (26.7)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--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effectLst/>
                        </a:rPr>
                        <a:t>--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90302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920931F0-FCF6-D547-96A8-DE84621B4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86838"/>
              </p:ext>
            </p:extLst>
          </p:nvPr>
        </p:nvGraphicFramePr>
        <p:xfrm>
          <a:off x="30487937" y="6094748"/>
          <a:ext cx="11388596" cy="40657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8831">
                  <a:extLst>
                    <a:ext uri="{9D8B030D-6E8A-4147-A177-3AD203B41FA5}">
                      <a16:colId xmlns:a16="http://schemas.microsoft.com/office/drawing/2014/main" val="3667596309"/>
                    </a:ext>
                  </a:extLst>
                </a:gridCol>
                <a:gridCol w="4255068">
                  <a:extLst>
                    <a:ext uri="{9D8B030D-6E8A-4147-A177-3AD203B41FA5}">
                      <a16:colId xmlns:a16="http://schemas.microsoft.com/office/drawing/2014/main" val="1142140155"/>
                    </a:ext>
                  </a:extLst>
                </a:gridCol>
                <a:gridCol w="4096520">
                  <a:extLst>
                    <a:ext uri="{9D8B030D-6E8A-4147-A177-3AD203B41FA5}">
                      <a16:colId xmlns:a16="http://schemas.microsoft.com/office/drawing/2014/main" val="2783725061"/>
                    </a:ext>
                  </a:extLst>
                </a:gridCol>
                <a:gridCol w="1158177">
                  <a:extLst>
                    <a:ext uri="{9D8B030D-6E8A-4147-A177-3AD203B41FA5}">
                      <a16:colId xmlns:a16="http://schemas.microsoft.com/office/drawing/2014/main" val="2695603673"/>
                    </a:ext>
                  </a:extLst>
                </a:gridCol>
              </a:tblGrid>
              <a:tr h="821659">
                <a:tc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kern="1200" dirty="0">
                          <a:effectLst/>
                        </a:rPr>
                        <a:t>UNIVARIATE ANALYSIS</a:t>
                      </a:r>
                      <a:r>
                        <a:rPr lang="es-ES" sz="2400" kern="1200" baseline="0" dirty="0">
                          <a:effectLst/>
                        </a:rPr>
                        <a:t> 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594019"/>
                  </a:ext>
                </a:extLst>
              </a:tr>
              <a:tr h="1425824">
                <a:tc>
                  <a:txBody>
                    <a:bodyPr/>
                    <a:lstStyle/>
                    <a:p>
                      <a:pPr marL="0" algn="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effectLst/>
                        </a:rPr>
                        <a:t>GROUPS</a:t>
                      </a:r>
                      <a:endParaRPr lang="es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39370" indent="450215" algn="ctr" defTabSz="403671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s-ES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 DNA </a:t>
                      </a:r>
                      <a:r>
                        <a:rPr lang="es-ES" sz="24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39370" indent="450215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s-ES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 DNA Final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kern="1200" dirty="0">
                          <a:effectLst/>
                        </a:rPr>
                        <a:t>P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58859"/>
                  </a:ext>
                </a:extLst>
              </a:tr>
              <a:tr h="606100">
                <a:tc>
                  <a:txBody>
                    <a:bodyPr/>
                    <a:lstStyle/>
                    <a:p>
                      <a:pPr marL="0" algn="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effectLst/>
                        </a:rPr>
                        <a:t>HIV+</a:t>
                      </a:r>
                      <a:endParaRPr lang="es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kern="1200" dirty="0">
                          <a:effectLst/>
                        </a:rPr>
                        <a:t>574.1</a:t>
                      </a:r>
                      <a:r>
                        <a:rPr lang="es-ES" sz="2400" kern="1200" dirty="0">
                          <a:effectLst/>
                        </a:rPr>
                        <a:t>±176.1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>
                          <a:effectLst/>
                        </a:rPr>
                        <a:t>291.9±81.2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kern="1200" dirty="0">
                          <a:effectLst/>
                        </a:rPr>
                        <a:t>0.041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121958"/>
                  </a:ext>
                </a:extLst>
              </a:tr>
              <a:tr h="606100">
                <a:tc>
                  <a:txBody>
                    <a:bodyPr/>
                    <a:lstStyle/>
                    <a:p>
                      <a:pPr algn="r"/>
                      <a:r>
                        <a:rPr lang="es-ES" sz="2400" b="1" dirty="0"/>
                        <a:t>HIV+/HCV-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1354.8±424.7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871.1±239.2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0.070</a:t>
                      </a:r>
                      <a:endParaRPr lang="es-E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747830"/>
                  </a:ext>
                </a:extLst>
              </a:tr>
              <a:tr h="606100">
                <a:tc>
                  <a:txBody>
                    <a:bodyPr/>
                    <a:lstStyle/>
                    <a:p>
                      <a:pPr algn="r"/>
                      <a:r>
                        <a:rPr lang="es-ES" sz="2400" b="1" dirty="0"/>
                        <a:t>HIV+/HCV+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>
                          <a:effectLst/>
                        </a:rPr>
                        <a:t>864.2</a:t>
                      </a:r>
                      <a:r>
                        <a:rPr lang="es-ES" sz="2400" dirty="0">
                          <a:effectLst/>
                        </a:rPr>
                        <a:t>±265.7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584.3±200.6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0.145</a:t>
                      </a:r>
                      <a:endParaRPr lang="es-E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018745"/>
                  </a:ext>
                </a:extLst>
              </a:tr>
            </a:tbl>
          </a:graphicData>
        </a:graphic>
      </p:graphicFrame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332" y="16411072"/>
            <a:ext cx="24485321" cy="12609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920931F0-FCF6-D547-96A8-DE84621B4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75855"/>
              </p:ext>
            </p:extLst>
          </p:nvPr>
        </p:nvGraphicFramePr>
        <p:xfrm>
          <a:off x="30487937" y="10174632"/>
          <a:ext cx="11388596" cy="40657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78831">
                  <a:extLst>
                    <a:ext uri="{9D8B030D-6E8A-4147-A177-3AD203B41FA5}">
                      <a16:colId xmlns:a16="http://schemas.microsoft.com/office/drawing/2014/main" val="3667596309"/>
                    </a:ext>
                  </a:extLst>
                </a:gridCol>
                <a:gridCol w="4255068">
                  <a:extLst>
                    <a:ext uri="{9D8B030D-6E8A-4147-A177-3AD203B41FA5}">
                      <a16:colId xmlns:a16="http://schemas.microsoft.com/office/drawing/2014/main" val="1142140155"/>
                    </a:ext>
                  </a:extLst>
                </a:gridCol>
                <a:gridCol w="4096520">
                  <a:extLst>
                    <a:ext uri="{9D8B030D-6E8A-4147-A177-3AD203B41FA5}">
                      <a16:colId xmlns:a16="http://schemas.microsoft.com/office/drawing/2014/main" val="2783725061"/>
                    </a:ext>
                  </a:extLst>
                </a:gridCol>
                <a:gridCol w="1158177">
                  <a:extLst>
                    <a:ext uri="{9D8B030D-6E8A-4147-A177-3AD203B41FA5}">
                      <a16:colId xmlns:a16="http://schemas.microsoft.com/office/drawing/2014/main" val="2695603673"/>
                    </a:ext>
                  </a:extLst>
                </a:gridCol>
              </a:tblGrid>
              <a:tr h="821659">
                <a:tc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kern="1200" dirty="0">
                          <a:effectLst/>
                        </a:rPr>
                        <a:t>MULTIVARIATE ANALYSIS</a:t>
                      </a:r>
                      <a:r>
                        <a:rPr lang="es-ES" sz="2400" kern="1200" baseline="0" dirty="0">
                          <a:effectLst/>
                        </a:rPr>
                        <a:t> 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594019"/>
                  </a:ext>
                </a:extLst>
              </a:tr>
              <a:tr h="1425824">
                <a:tc>
                  <a:txBody>
                    <a:bodyPr/>
                    <a:lstStyle/>
                    <a:p>
                      <a:pPr marL="0" algn="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effectLst/>
                        </a:rPr>
                        <a:t>GROUPS</a:t>
                      </a:r>
                      <a:endParaRPr lang="es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39370" indent="450215" algn="ctr" defTabSz="403671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s-ES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 DNA </a:t>
                      </a:r>
                      <a:r>
                        <a:rPr lang="es-ES" sz="24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39370" indent="450215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es-ES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HIV DNA Final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kern="1200" dirty="0">
                          <a:effectLst/>
                        </a:rPr>
                        <a:t>P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58859"/>
                  </a:ext>
                </a:extLst>
              </a:tr>
              <a:tr h="606100">
                <a:tc>
                  <a:txBody>
                    <a:bodyPr/>
                    <a:lstStyle/>
                    <a:p>
                      <a:pPr marL="0" algn="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b="1" kern="1200" dirty="0">
                          <a:effectLst/>
                        </a:rPr>
                        <a:t>HIV+</a:t>
                      </a:r>
                      <a:endParaRPr lang="es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>
                          <a:effectLst/>
                        </a:rPr>
                        <a:t>561.1±192.7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>
                          <a:effectLst/>
                        </a:rPr>
                        <a:t>279.1±83.9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03671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2400" kern="1200" dirty="0">
                          <a:effectLst/>
                        </a:rPr>
                        <a:t>0.142</a:t>
                      </a:r>
                      <a:endParaRPr lang="es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121958"/>
                  </a:ext>
                </a:extLst>
              </a:tr>
              <a:tr h="606100">
                <a:tc>
                  <a:txBody>
                    <a:bodyPr/>
                    <a:lstStyle/>
                    <a:p>
                      <a:pPr algn="r"/>
                      <a:r>
                        <a:rPr lang="es-ES" sz="2400" b="1" dirty="0"/>
                        <a:t>HIV+/HCV-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1249.1±360.1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806.5±209.0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0.019</a:t>
                      </a:r>
                      <a:endParaRPr lang="es-E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747830"/>
                  </a:ext>
                </a:extLst>
              </a:tr>
              <a:tr h="606100">
                <a:tc>
                  <a:txBody>
                    <a:bodyPr/>
                    <a:lstStyle/>
                    <a:p>
                      <a:pPr algn="r"/>
                      <a:r>
                        <a:rPr lang="es-ES" sz="2400" b="1" dirty="0"/>
                        <a:t>HIV+/HCV+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938.7±273.8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effectLst/>
                        </a:rPr>
                        <a:t>605.9±205.2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0.057</a:t>
                      </a:r>
                      <a:endParaRPr lang="es-E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018745"/>
                  </a:ext>
                </a:extLst>
              </a:tr>
            </a:tbl>
          </a:graphicData>
        </a:graphic>
      </p:graphicFrame>
      <p:sp>
        <p:nvSpPr>
          <p:cNvPr id="31" name="Rectangle 1"/>
          <p:cNvSpPr/>
          <p:nvPr/>
        </p:nvSpPr>
        <p:spPr>
          <a:xfrm>
            <a:off x="14047200" y="3795343"/>
            <a:ext cx="15787793" cy="77875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TABLE 1</a:t>
            </a:r>
            <a:r>
              <a:rPr lang="en-US" sz="3200"/>
              <a:t>: Epidemiological </a:t>
            </a:r>
            <a:r>
              <a:rPr lang="en-US" sz="3200" dirty="0"/>
              <a:t>characteristics of the study population</a:t>
            </a:r>
            <a:endParaRPr lang="en-GB" sz="3200" dirty="0"/>
          </a:p>
        </p:txBody>
      </p:sp>
      <p:sp>
        <p:nvSpPr>
          <p:cNvPr id="32" name="Rectangle 1"/>
          <p:cNvSpPr/>
          <p:nvPr/>
        </p:nvSpPr>
        <p:spPr>
          <a:xfrm>
            <a:off x="30487937" y="5002663"/>
            <a:ext cx="11388596" cy="114846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TABLE 2: Viral reservoir size in resting CD4+ </a:t>
            </a:r>
            <a:r>
              <a:rPr lang="en-US" sz="3200"/>
              <a:t>T cells of </a:t>
            </a:r>
            <a:r>
              <a:rPr lang="en-US" sz="3200" dirty="0"/>
              <a:t>the different study groups</a:t>
            </a:r>
            <a:endParaRPr lang="en-GB" sz="3200" dirty="0"/>
          </a:p>
        </p:txBody>
      </p:sp>
      <p:sp>
        <p:nvSpPr>
          <p:cNvPr id="33" name="Rectangle 1"/>
          <p:cNvSpPr/>
          <p:nvPr/>
        </p:nvSpPr>
        <p:spPr>
          <a:xfrm>
            <a:off x="17721458" y="15641053"/>
            <a:ext cx="24437195" cy="818146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FIGURE 1: Evolution of HIV reservoir size and viral splicing  in resting CD4+ T cells of the different study groups</a:t>
            </a:r>
            <a:endParaRPr lang="en-GB" sz="3200" dirty="0"/>
          </a:p>
        </p:txBody>
      </p:sp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302" y="3091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1163</Words>
  <Application>Microsoft Office PowerPoint</Application>
  <PresentationFormat>Benutzerdefiniert</PresentationFormat>
  <Paragraphs>186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36</cp:revision>
  <dcterms:created xsi:type="dcterms:W3CDTF">2016-06-23T11:49:10Z</dcterms:created>
  <dcterms:modified xsi:type="dcterms:W3CDTF">2020-06-30T13:04:18Z</dcterms:modified>
</cp:coreProperties>
</file>