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3BD"/>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26" d="100"/>
          <a:sy n="26" d="100"/>
        </p:scale>
        <p:origin x="135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62818789302368"/>
          <c:y val="4.2408298695393296E-2"/>
          <c:w val="0.47714447513948188"/>
          <c:h val="0.68714571932928958"/>
        </c:manualLayout>
      </c:layout>
      <c:pieChart>
        <c:varyColors val="1"/>
        <c:ser>
          <c:idx val="0"/>
          <c:order val="0"/>
          <c:tx>
            <c:strRef>
              <c:f>Foglio1!$B$1</c:f>
              <c:strCache>
                <c:ptCount val="1"/>
                <c:pt idx="0">
                  <c:v>Non-AIDS related Infections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5836-4F67-9DFF-E16D5286AEFE}"/>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5836-4F67-9DFF-E16D5286AEFE}"/>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5836-4F67-9DFF-E16D5286AEF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836-4F67-9DFF-E16D5286AEFE}"/>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5836-4F67-9DFF-E16D5286AEF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836-4F67-9DFF-E16D5286AEFE}"/>
              </c:ext>
            </c:extLst>
          </c:dPt>
          <c:dPt>
            <c:idx val="6"/>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D-5836-4F67-9DFF-E16D5286AEF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836-4F67-9DFF-E16D5286AEFE}"/>
              </c:ext>
            </c:extLst>
          </c:dPt>
          <c:dLbls>
            <c:dLbl>
              <c:idx val="0"/>
              <c:layout>
                <c:manualLayout>
                  <c:x val="-0.15974216168569924"/>
                  <c:y val="6.8732754901246057E-2"/>
                </c:manualLayout>
              </c:layout>
              <c:tx>
                <c:rich>
                  <a:bodyPr/>
                  <a:lstStyle/>
                  <a:p>
                    <a:fld id="{00D41E06-FABE-41CC-94FD-6C5B7F24E019}" type="VALUE">
                      <a:rPr lang="en-US" smtClean="0"/>
                      <a:pPr/>
                      <a:t>[WERT]</a:t>
                    </a:fld>
                    <a:r>
                      <a:rPr lang="en-US" dirty="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36-4F67-9DFF-E16D5286AEFE}"/>
                </c:ext>
              </c:extLst>
            </c:dLbl>
            <c:dLbl>
              <c:idx val="1"/>
              <c:tx>
                <c:rich>
                  <a:bodyPr/>
                  <a:lstStyle/>
                  <a:p>
                    <a:fld id="{95B5C3F2-DFE6-4EDB-864E-D7B65A5D1D6C}" type="VALUE">
                      <a:rPr lang="en-US" smtClean="0"/>
                      <a:pPr/>
                      <a:t>[WERT]</a:t>
                    </a:fld>
                    <a:endParaRPr lang="de-AT"/>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36-4F67-9DFF-E16D5286AEFE}"/>
                </c:ext>
              </c:extLst>
            </c:dLbl>
            <c:dLbl>
              <c:idx val="2"/>
              <c:tx>
                <c:rich>
                  <a:bodyPr/>
                  <a:lstStyle/>
                  <a:p>
                    <a:fld id="{C12280F1-3487-49EC-92D5-B6CC2AC09C26}" type="PERCENTAGE">
                      <a:rPr lang="en-US" baseline="0" smtClean="0"/>
                      <a:pPr/>
                      <a:t>[PROZENTSATZ]</a:t>
                    </a:fld>
                    <a:endParaRPr lang="de-AT"/>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36-4F67-9DFF-E16D5286AEFE}"/>
                </c:ext>
              </c:extLst>
            </c:dLbl>
            <c:dLbl>
              <c:idx val="3"/>
              <c:tx>
                <c:rich>
                  <a:bodyPr/>
                  <a:lstStyle/>
                  <a:p>
                    <a:fld id="{E7AC14A8-8BC2-4AA0-8CC8-18958048B6AF}" type="PERCENTAGE">
                      <a:rPr lang="en-US" baseline="0" smtClean="0"/>
                      <a:pPr/>
                      <a:t>[PROZENTSATZ]</a:t>
                    </a:fld>
                    <a:endParaRPr lang="de-AT"/>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36-4F67-9DFF-E16D5286AEFE}"/>
                </c:ext>
              </c:extLst>
            </c:dLbl>
            <c:dLbl>
              <c:idx val="4"/>
              <c:tx>
                <c:rich>
                  <a:bodyPr/>
                  <a:lstStyle/>
                  <a:p>
                    <a:fld id="{BCE4FE93-F892-4F8A-91DD-066E7B204E52}" type="PERCENTAGE">
                      <a:rPr lang="en-US" baseline="0" smtClean="0"/>
                      <a:pPr/>
                      <a:t>[PROZENTSATZ]</a:t>
                    </a:fld>
                    <a:endParaRPr lang="de-AT"/>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836-4F67-9DFF-E16D5286AEFE}"/>
                </c:ext>
              </c:extLst>
            </c:dLbl>
            <c:dLbl>
              <c:idx val="5"/>
              <c:tx>
                <c:rich>
                  <a:bodyPr/>
                  <a:lstStyle/>
                  <a:p>
                    <a:fld id="{496DDBDF-B7B7-467A-B9D6-6BE4DF7C7698}" type="PERCENTAGE">
                      <a:rPr lang="en-US" baseline="0" smtClean="0"/>
                      <a:pPr/>
                      <a:t>[PROZENTSATZ]</a:t>
                    </a:fld>
                    <a:endParaRPr lang="de-AT"/>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836-4F67-9DFF-E16D5286AEFE}"/>
                </c:ext>
              </c:extLst>
            </c:dLbl>
            <c:dLbl>
              <c:idx val="6"/>
              <c:layout>
                <c:manualLayout>
                  <c:x val="4.6251355332720116E-2"/>
                  <c:y val="7.3520871585155509E-2"/>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r>
                      <a:rPr lang="en-US" baseline="0" dirty="0"/>
                      <a:t> </a:t>
                    </a:r>
                    <a:fld id="{FA6D8394-D702-44FA-8F1A-359B8397AB1C}" type="PERCENTAGE">
                      <a:rPr lang="en-US" baseline="0"/>
                      <a:pPr>
                        <a:defRPr sz="2400" b="1">
                          <a:solidFill>
                            <a:schemeClr val="tx1"/>
                          </a:solidFill>
                        </a:defRPr>
                      </a:pPr>
                      <a:t>[PROZENTSATZ]</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de-DE"/>
                </a:p>
              </c:txP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5836-4F67-9DFF-E16D5286AEFE}"/>
                </c:ext>
              </c:extLst>
            </c:dLbl>
            <c:dLbl>
              <c:idx val="7"/>
              <c:tx>
                <c:rich>
                  <a:bodyPr/>
                  <a:lstStyle/>
                  <a:p>
                    <a:fld id="{CF17A5EC-0EAF-463B-9253-56934DE86250}" type="VALUE">
                      <a:rPr lang="en-US" smtClean="0"/>
                      <a:pPr/>
                      <a:t>[WERT]</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836-4F67-9DFF-E16D5286AEF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de-DE"/>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Foglio1!$A$2:$A$9</c:f>
              <c:strCache>
                <c:ptCount val="8"/>
                <c:pt idx="0">
                  <c:v>Pneumonia</c:v>
                </c:pt>
                <c:pt idx="1">
                  <c:v>STI</c:v>
                </c:pt>
                <c:pt idx="2">
                  <c:v>Sepsis</c:v>
                </c:pt>
                <c:pt idx="3">
                  <c:v>Viral Infections</c:v>
                </c:pt>
                <c:pt idx="4">
                  <c:v>Gastrointestinal Infections</c:v>
                </c:pt>
                <c:pt idx="5">
                  <c:v>Cutaneous Infections</c:v>
                </c:pt>
                <c:pt idx="6">
                  <c:v>Urinary Infections</c:v>
                </c:pt>
                <c:pt idx="7">
                  <c:v>Other</c:v>
                </c:pt>
              </c:strCache>
            </c:strRef>
          </c:cat>
          <c:val>
            <c:numRef>
              <c:f>Foglio1!$B$2:$B$9</c:f>
              <c:numCache>
                <c:formatCode>General</c:formatCode>
                <c:ptCount val="8"/>
                <c:pt idx="0">
                  <c:v>32.5</c:v>
                </c:pt>
                <c:pt idx="1">
                  <c:v>21.5</c:v>
                </c:pt>
                <c:pt idx="2">
                  <c:v>11</c:v>
                </c:pt>
                <c:pt idx="3">
                  <c:v>10</c:v>
                </c:pt>
                <c:pt idx="4">
                  <c:v>8</c:v>
                </c:pt>
                <c:pt idx="5">
                  <c:v>7</c:v>
                </c:pt>
                <c:pt idx="6">
                  <c:v>3</c:v>
                </c:pt>
                <c:pt idx="7">
                  <c:v>7</c:v>
                </c:pt>
              </c:numCache>
            </c:numRef>
          </c:val>
          <c:extLst>
            <c:ext xmlns:c16="http://schemas.microsoft.com/office/drawing/2014/chart" uri="{C3380CC4-5D6E-409C-BE32-E72D297353CC}">
              <c16:uniqueId val="{00000010-5836-4F67-9DFF-E16D5286AEF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7001991560171788E-3"/>
          <c:y val="0.79490558134009071"/>
          <c:w val="0.98918196479001375"/>
          <c:h val="0.20424911380419777"/>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30/06/2020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30/06/2020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30/06/2020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30/06/2020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‹Nr.›</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chart" Target="../charts/chart1.xml"/><Relationship Id="rId5"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3701004"/>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5" name="Text Box 3"/>
          <p:cNvSpPr txBox="1">
            <a:spLocks noChangeArrowheads="1"/>
          </p:cNvSpPr>
          <p:nvPr/>
        </p:nvSpPr>
        <p:spPr bwMode="auto">
          <a:xfrm>
            <a:off x="347003" y="5052891"/>
            <a:ext cx="8348516" cy="5355409"/>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sz="3200" dirty="0"/>
              <a:t>Data on the rates of hospitalizations in the more recent HAART era are useful for both healthcare planning and the development of strategies to improve health status of persons living with HIV (PLWHIV). </a:t>
            </a:r>
          </a:p>
          <a:p>
            <a:pPr algn="just" defTabSz="525571" eaLnBrk="0" fontAlgn="base" hangingPunct="0">
              <a:spcBef>
                <a:spcPct val="0"/>
              </a:spcBef>
              <a:spcAft>
                <a:spcPct val="0"/>
              </a:spcAft>
            </a:pPr>
            <a:r>
              <a:rPr lang="en-US" sz="3200" dirty="0"/>
              <a:t>We aimed to describe the change in the incidence of hospitalization between 2008 and 2018, and the reasons for hospitalization among patients who started antiretroviral therapy (</a:t>
            </a:r>
            <a:r>
              <a:rPr lang="en-US" sz="3200" dirty="0" err="1"/>
              <a:t>cART</a:t>
            </a:r>
            <a:r>
              <a:rPr lang="en-US" sz="3200" dirty="0"/>
              <a:t>) from 2008 onwards, enrolled in the ICONA cohort.</a:t>
            </a:r>
            <a:endParaRPr lang="en-US" altLang="en-US" sz="3200" dirty="0">
              <a:latin typeface="Arial" panose="020B0604020202020204" pitchFamily="34" charset="0"/>
            </a:endParaRPr>
          </a:p>
        </p:txBody>
      </p:sp>
      <p:sp>
        <p:nvSpPr>
          <p:cNvPr id="6" name="Text Box 4"/>
          <p:cNvSpPr txBox="1">
            <a:spLocks noChangeArrowheads="1"/>
          </p:cNvSpPr>
          <p:nvPr/>
        </p:nvSpPr>
        <p:spPr bwMode="auto">
          <a:xfrm>
            <a:off x="9928908" y="5269640"/>
            <a:ext cx="9938459" cy="561238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sz="3200" dirty="0"/>
              <a:t>9705 PLWHIV were included. During 36167 PY  there were 1058 hospitalizations in 748 (7.7%) subjects (2.9/100 PY); characteristics of PLWHIV are shown in </a:t>
            </a:r>
            <a:r>
              <a:rPr lang="en-US" sz="3200" b="1" dirty="0">
                <a:solidFill>
                  <a:srgbClr val="FF0000"/>
                </a:solidFill>
              </a:rPr>
              <a:t>Table 1</a:t>
            </a:r>
            <a:r>
              <a:rPr lang="en-US" sz="3200" dirty="0"/>
              <a:t>. At hospitalization 34.9% had HIVRNA&gt;50 copies mL, 25.8% CD4&lt;200/mmc. Causes of hospitalization were: 23.3% ADC, 22.7% infections non AIDS defining, 54.1% non-infections/non-ADC (11.1% cancers; 8.8% gastrointestinal-liver; 6.2% cardiovascular; 4.6% renal-genitourinary; 4.5% psychiatric; 3.9% pulmonary; 14.9% other). </a:t>
            </a:r>
            <a:r>
              <a:rPr lang="en-US" sz="3200" b="1" dirty="0">
                <a:solidFill>
                  <a:srgbClr val="FF0000"/>
                </a:solidFill>
              </a:rPr>
              <a:t>Figure 1</a:t>
            </a:r>
            <a:r>
              <a:rPr lang="en-US" sz="3200" dirty="0"/>
              <a:t> describes infections non AIDS defining.</a:t>
            </a:r>
          </a:p>
        </p:txBody>
      </p:sp>
      <p:sp>
        <p:nvSpPr>
          <p:cNvPr id="7" name="Text Box 5"/>
          <p:cNvSpPr txBox="1">
            <a:spLocks noChangeArrowheads="1"/>
          </p:cNvSpPr>
          <p:nvPr/>
        </p:nvSpPr>
        <p:spPr bwMode="auto">
          <a:xfrm>
            <a:off x="6248400" y="297559"/>
            <a:ext cx="27629050" cy="1060095"/>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a:r>
              <a:rPr lang="it-IT" sz="6000" b="1" dirty="0" err="1">
                <a:solidFill>
                  <a:schemeClr val="bg1"/>
                </a:solidFill>
              </a:rPr>
              <a:t>Causes</a:t>
            </a:r>
            <a:r>
              <a:rPr lang="it-IT" sz="6000" b="1" dirty="0">
                <a:solidFill>
                  <a:schemeClr val="bg1"/>
                </a:solidFill>
              </a:rPr>
              <a:t> and </a:t>
            </a:r>
            <a:r>
              <a:rPr lang="it-IT" sz="6000" b="1" dirty="0" err="1">
                <a:solidFill>
                  <a:schemeClr val="bg1"/>
                </a:solidFill>
              </a:rPr>
              <a:t>incidence</a:t>
            </a:r>
            <a:r>
              <a:rPr lang="it-IT" sz="6000" b="1" dirty="0">
                <a:solidFill>
                  <a:schemeClr val="bg1"/>
                </a:solidFill>
              </a:rPr>
              <a:t> of </a:t>
            </a:r>
            <a:r>
              <a:rPr lang="it-IT" sz="6000" b="1" dirty="0" err="1">
                <a:solidFill>
                  <a:schemeClr val="bg1"/>
                </a:solidFill>
              </a:rPr>
              <a:t>hospitalization</a:t>
            </a:r>
            <a:r>
              <a:rPr lang="it-IT" sz="6000" b="1" dirty="0">
                <a:solidFill>
                  <a:schemeClr val="bg1"/>
                </a:solidFill>
              </a:rPr>
              <a:t> in </a:t>
            </a:r>
            <a:r>
              <a:rPr lang="it-IT" sz="6000" b="1" dirty="0" err="1">
                <a:solidFill>
                  <a:schemeClr val="bg1"/>
                </a:solidFill>
              </a:rPr>
              <a:t>patients</a:t>
            </a:r>
            <a:r>
              <a:rPr lang="it-IT" sz="6000" b="1" dirty="0">
                <a:solidFill>
                  <a:schemeClr val="bg1"/>
                </a:solidFill>
              </a:rPr>
              <a:t> </a:t>
            </a:r>
            <a:r>
              <a:rPr lang="it-IT" sz="6000" b="1" dirty="0" err="1">
                <a:solidFill>
                  <a:schemeClr val="bg1"/>
                </a:solidFill>
              </a:rPr>
              <a:t>enrolled</a:t>
            </a:r>
            <a:r>
              <a:rPr lang="it-IT" sz="6000" b="1" dirty="0">
                <a:solidFill>
                  <a:schemeClr val="bg1"/>
                </a:solidFill>
              </a:rPr>
              <a:t> in the ICONA </a:t>
            </a:r>
            <a:r>
              <a:rPr lang="it-IT" sz="6000" b="1" dirty="0" err="1">
                <a:solidFill>
                  <a:schemeClr val="bg1"/>
                </a:solidFill>
              </a:rPr>
              <a:t>cohort</a:t>
            </a:r>
            <a:endParaRPr lang="it-IT" sz="6000" dirty="0">
              <a:solidFill>
                <a:schemeClr val="bg1"/>
              </a:solidFill>
            </a:endParaRPr>
          </a:p>
        </p:txBody>
      </p:sp>
      <p:sp>
        <p:nvSpPr>
          <p:cNvPr id="9" name="Text Box 7"/>
          <p:cNvSpPr txBox="1">
            <a:spLocks noChangeArrowheads="1"/>
          </p:cNvSpPr>
          <p:nvPr/>
        </p:nvSpPr>
        <p:spPr bwMode="auto">
          <a:xfrm>
            <a:off x="6187396" y="1557738"/>
            <a:ext cx="27941560" cy="1963054"/>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r>
              <a:rPr lang="it-IT" sz="3200" b="1" dirty="0">
                <a:solidFill>
                  <a:schemeClr val="bg1"/>
                </a:solidFill>
              </a:rPr>
              <a:t>Silvia Nozza</a:t>
            </a:r>
            <a:r>
              <a:rPr lang="it-IT" sz="3200" b="1" baseline="30000" dirty="0">
                <a:solidFill>
                  <a:schemeClr val="bg1"/>
                </a:solidFill>
              </a:rPr>
              <a:t>1</a:t>
            </a:r>
            <a:r>
              <a:rPr lang="it-IT" sz="3200" b="1" dirty="0">
                <a:solidFill>
                  <a:schemeClr val="bg1"/>
                </a:solidFill>
              </a:rPr>
              <a:t>, Laura Timelli</a:t>
            </a:r>
            <a:r>
              <a:rPr lang="it-IT" sz="3200" b="1" baseline="30000" dirty="0">
                <a:solidFill>
                  <a:schemeClr val="bg1"/>
                </a:solidFill>
              </a:rPr>
              <a:t>2</a:t>
            </a:r>
            <a:r>
              <a:rPr lang="it-IT" sz="3200" b="1" dirty="0">
                <a:solidFill>
                  <a:schemeClr val="bg1"/>
                </a:solidFill>
              </a:rPr>
              <a:t>, Annalisa Saracino</a:t>
            </a:r>
            <a:r>
              <a:rPr lang="it-IT" sz="3200" b="1" baseline="30000" dirty="0">
                <a:solidFill>
                  <a:schemeClr val="bg1"/>
                </a:solidFill>
              </a:rPr>
              <a:t>3</a:t>
            </a:r>
            <a:r>
              <a:rPr lang="it-IT" sz="3200" b="1" dirty="0">
                <a:solidFill>
                  <a:schemeClr val="bg1"/>
                </a:solidFill>
              </a:rPr>
              <a:t>, Nicola Gianotti</a:t>
            </a:r>
            <a:r>
              <a:rPr lang="it-IT" sz="3200" b="1" baseline="30000" dirty="0">
                <a:solidFill>
                  <a:schemeClr val="bg1"/>
                </a:solidFill>
              </a:rPr>
              <a:t>1</a:t>
            </a:r>
            <a:r>
              <a:rPr lang="it-IT" sz="3200" b="1" dirty="0">
                <a:solidFill>
                  <a:schemeClr val="bg1"/>
                </a:solidFill>
              </a:rPr>
              <a:t>, Claudia Lazzaretti</a:t>
            </a:r>
            <a:r>
              <a:rPr lang="it-IT" sz="3200" b="1" baseline="30000" dirty="0">
                <a:solidFill>
                  <a:schemeClr val="bg1"/>
                </a:solidFill>
              </a:rPr>
              <a:t>4</a:t>
            </a:r>
            <a:r>
              <a:rPr lang="it-IT" sz="3200" b="1" dirty="0">
                <a:solidFill>
                  <a:schemeClr val="bg1"/>
                </a:solidFill>
              </a:rPr>
              <a:t>, Alessandro Tavelli</a:t>
            </a:r>
            <a:r>
              <a:rPr lang="it-IT" sz="3200" b="1" baseline="30000" dirty="0">
                <a:solidFill>
                  <a:schemeClr val="bg1"/>
                </a:solidFill>
              </a:rPr>
              <a:t>5</a:t>
            </a:r>
            <a:r>
              <a:rPr lang="it-IT" sz="3200" b="1" dirty="0">
                <a:solidFill>
                  <a:schemeClr val="bg1"/>
                </a:solidFill>
              </a:rPr>
              <a:t> , Massimo Puoti</a:t>
            </a:r>
            <a:r>
              <a:rPr lang="it-IT" sz="3200" b="1" baseline="30000" dirty="0">
                <a:solidFill>
                  <a:schemeClr val="bg1"/>
                </a:solidFill>
              </a:rPr>
              <a:t>6</a:t>
            </a:r>
            <a:r>
              <a:rPr lang="it-IT" sz="3200" b="1" dirty="0">
                <a:solidFill>
                  <a:schemeClr val="bg1"/>
                </a:solidFill>
              </a:rPr>
              <a:t>, Sergio Lo Caputo</a:t>
            </a:r>
            <a:r>
              <a:rPr lang="it-IT" sz="3200" b="1" baseline="30000" dirty="0">
                <a:solidFill>
                  <a:schemeClr val="bg1"/>
                </a:solidFill>
              </a:rPr>
              <a:t>7</a:t>
            </a:r>
            <a:r>
              <a:rPr lang="it-IT" sz="3200" b="1" dirty="0">
                <a:solidFill>
                  <a:schemeClr val="bg1"/>
                </a:solidFill>
              </a:rPr>
              <a:t>, Andrea Antinori</a:t>
            </a:r>
            <a:r>
              <a:rPr lang="it-IT" sz="3200" b="1" baseline="30000" dirty="0">
                <a:solidFill>
                  <a:schemeClr val="bg1"/>
                </a:solidFill>
              </a:rPr>
              <a:t>2</a:t>
            </a:r>
            <a:r>
              <a:rPr lang="it-IT" sz="3200" b="1" dirty="0">
                <a:solidFill>
                  <a:schemeClr val="bg1"/>
                </a:solidFill>
              </a:rPr>
              <a:t>, Antonella d’Arminio Monforte</a:t>
            </a:r>
            <a:r>
              <a:rPr lang="it-IT" sz="3200" b="1" baseline="30000" dirty="0">
                <a:solidFill>
                  <a:schemeClr val="bg1"/>
                </a:solidFill>
              </a:rPr>
              <a:t>8</a:t>
            </a:r>
            <a:r>
              <a:rPr lang="it-IT" sz="3200" b="1" dirty="0">
                <a:solidFill>
                  <a:schemeClr val="bg1"/>
                </a:solidFill>
              </a:rPr>
              <a:t>, Cristina Mussini</a:t>
            </a:r>
            <a:r>
              <a:rPr lang="it-IT" sz="3200" b="1" baseline="30000" dirty="0">
                <a:solidFill>
                  <a:schemeClr val="bg1"/>
                </a:solidFill>
              </a:rPr>
              <a:t>4</a:t>
            </a:r>
            <a:r>
              <a:rPr lang="it-IT" sz="3200" b="1" dirty="0">
                <a:solidFill>
                  <a:schemeClr val="bg1"/>
                </a:solidFill>
              </a:rPr>
              <a:t>, Enrico Girardi</a:t>
            </a:r>
            <a:r>
              <a:rPr lang="it-IT" sz="3200" b="1" baseline="30000" dirty="0">
                <a:solidFill>
                  <a:schemeClr val="bg1"/>
                </a:solidFill>
              </a:rPr>
              <a:t>2 </a:t>
            </a:r>
            <a:r>
              <a:rPr lang="it-IT" sz="3200" b="1" dirty="0">
                <a:solidFill>
                  <a:schemeClr val="bg1"/>
                </a:solidFill>
              </a:rPr>
              <a:t>on </a:t>
            </a:r>
            <a:r>
              <a:rPr lang="it-IT" sz="3200" b="1" dirty="0" err="1">
                <a:solidFill>
                  <a:schemeClr val="bg1"/>
                </a:solidFill>
              </a:rPr>
              <a:t>behalf</a:t>
            </a:r>
            <a:r>
              <a:rPr lang="it-IT" sz="3200" b="1" dirty="0">
                <a:solidFill>
                  <a:schemeClr val="bg1"/>
                </a:solidFill>
              </a:rPr>
              <a:t> of ICONA Foundation </a:t>
            </a:r>
            <a:r>
              <a:rPr lang="it-IT" sz="3200" b="1" dirty="0" err="1">
                <a:solidFill>
                  <a:schemeClr val="bg1"/>
                </a:solidFill>
              </a:rPr>
              <a:t>Study</a:t>
            </a:r>
            <a:r>
              <a:rPr lang="it-IT" sz="3200" b="1" dirty="0">
                <a:solidFill>
                  <a:schemeClr val="bg1"/>
                </a:solidFill>
              </a:rPr>
              <a:t> Group.</a:t>
            </a:r>
          </a:p>
          <a:p>
            <a:r>
              <a:rPr lang="it-IT" sz="2400" dirty="0">
                <a:solidFill>
                  <a:schemeClr val="bg1"/>
                </a:solidFill>
              </a:rPr>
              <a:t>1.Ospedale San Raffaele, IRCCS, Milano, Italy . </a:t>
            </a:r>
            <a:r>
              <a:rPr lang="en-US" sz="2400" dirty="0">
                <a:solidFill>
                  <a:schemeClr val="bg1"/>
                </a:solidFill>
              </a:rPr>
              <a:t>2. National Institute for Infectious Diseases L. </a:t>
            </a:r>
            <a:r>
              <a:rPr lang="en-US" sz="2400" dirty="0" err="1">
                <a:solidFill>
                  <a:schemeClr val="bg1"/>
                </a:solidFill>
              </a:rPr>
              <a:t>Spallanzani</a:t>
            </a:r>
            <a:r>
              <a:rPr lang="en-US" sz="2400" dirty="0">
                <a:solidFill>
                  <a:schemeClr val="bg1"/>
                </a:solidFill>
              </a:rPr>
              <a:t>, IRCCS, Rome, Italy</a:t>
            </a:r>
            <a:r>
              <a:rPr lang="it-IT" sz="2400" dirty="0">
                <a:solidFill>
                  <a:schemeClr val="bg1"/>
                </a:solidFill>
              </a:rPr>
              <a:t>  3.Università degli Studi di Bari, Bari, Italy. </a:t>
            </a:r>
            <a:r>
              <a:rPr lang="en-US" sz="2400" dirty="0">
                <a:solidFill>
                  <a:schemeClr val="bg1"/>
                </a:solidFill>
              </a:rPr>
              <a:t>4. Clinic of Infectious Diseases, University of Modena and Reggio Emilia, Italy. </a:t>
            </a:r>
            <a:r>
              <a:rPr lang="it-IT" sz="2400" dirty="0">
                <a:solidFill>
                  <a:schemeClr val="bg1"/>
                </a:solidFill>
              </a:rPr>
              <a:t>5. ICONA Foundation. 6. ASST Grande Ospedale Metropolitano Niguarda, Milano, Italy. 7.University of Foggia, Foggia, Italy. </a:t>
            </a:r>
            <a:r>
              <a:rPr lang="en-US" sz="2400" dirty="0">
                <a:solidFill>
                  <a:schemeClr val="bg1"/>
                </a:solidFill>
              </a:rPr>
              <a:t>8. Department of Health Sciences, Clinic of Infectious Diseases, ASST Santi Paolo e Carlo, University of Milan, Italy.</a:t>
            </a:r>
            <a:r>
              <a:rPr lang="it-IT" sz="2400" dirty="0">
                <a:solidFill>
                  <a:schemeClr val="bg1"/>
                </a:solidFill>
              </a:rPr>
              <a:t> </a:t>
            </a:r>
          </a:p>
          <a:p>
            <a:endParaRPr lang="it-IT" sz="2800" dirty="0">
              <a:solidFill>
                <a:schemeClr val="bg1"/>
              </a:solidFill>
            </a:endParaRPr>
          </a:p>
        </p:txBody>
      </p:sp>
      <p:sp>
        <p:nvSpPr>
          <p:cNvPr id="2" name="Rectangle 1"/>
          <p:cNvSpPr/>
          <p:nvPr/>
        </p:nvSpPr>
        <p:spPr>
          <a:xfrm>
            <a:off x="0" y="29039448"/>
            <a:ext cx="42803763" cy="1235764"/>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2854" y="29199764"/>
            <a:ext cx="5430051" cy="916274"/>
          </a:xfrm>
          <a:prstGeom prst="rect">
            <a:avLst/>
          </a:prstGeom>
        </p:spPr>
      </p:pic>
      <p:sp>
        <p:nvSpPr>
          <p:cNvPr id="11" name="Text Box 3"/>
          <p:cNvSpPr txBox="1">
            <a:spLocks noChangeArrowheads="1"/>
          </p:cNvSpPr>
          <p:nvPr/>
        </p:nvSpPr>
        <p:spPr bwMode="auto">
          <a:xfrm>
            <a:off x="20766433" y="5312456"/>
            <a:ext cx="9716893" cy="612316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sz="3200" dirty="0"/>
              <a:t>Over the study period, IR decreased significantly (from 5.8, in 2008-2011 to 2.2 in 2016-2018); this decrease was confirmed after adjusting for all the characteristics. Whereas hospitalization rates for ADC and for non-infections/non-ADC also showed a decreasing trend, the infections non AIDS defining remained stable throughout the period  (</a:t>
            </a:r>
            <a:r>
              <a:rPr lang="en-US" sz="3200" b="1" dirty="0">
                <a:solidFill>
                  <a:srgbClr val="FF0000"/>
                </a:solidFill>
              </a:rPr>
              <a:t>Table 2</a:t>
            </a:r>
            <a:r>
              <a:rPr lang="en-US" sz="3200" dirty="0"/>
              <a:t>). Female gender, age&gt;50 years, IDU, familiarity for cardiovascular disease, HIV-RNA&gt;50, CD4 &lt;200, longer time from HIV diagnosis to first </a:t>
            </a:r>
            <a:r>
              <a:rPr lang="en-US" sz="3200" dirty="0" err="1"/>
              <a:t>cART</a:t>
            </a:r>
            <a:r>
              <a:rPr lang="en-US" sz="3200" dirty="0"/>
              <a:t> were independently associated with a higher hospitalization risk; age, nationality, HCV coinfection were not. Results of multivariate analysis in </a:t>
            </a:r>
            <a:r>
              <a:rPr lang="en-US" sz="3200" b="1" dirty="0">
                <a:solidFill>
                  <a:srgbClr val="FF0000"/>
                </a:solidFill>
              </a:rPr>
              <a:t>Table 3</a:t>
            </a:r>
            <a:r>
              <a:rPr lang="en-US" sz="3200" dirty="0"/>
              <a:t>.</a:t>
            </a:r>
            <a:endParaRPr lang="en-US" altLang="en-US" sz="3200" dirty="0">
              <a:latin typeface="Arial" panose="020B0604020202020204" pitchFamily="34" charset="0"/>
            </a:endParaRPr>
          </a:p>
        </p:txBody>
      </p:sp>
      <p:sp>
        <p:nvSpPr>
          <p:cNvPr id="12" name="Text Box 4"/>
          <p:cNvSpPr txBox="1">
            <a:spLocks noChangeArrowheads="1"/>
          </p:cNvSpPr>
          <p:nvPr/>
        </p:nvSpPr>
        <p:spPr bwMode="auto">
          <a:xfrm>
            <a:off x="20631475" y="23599526"/>
            <a:ext cx="7939832" cy="4373693"/>
          </a:xfrm>
          <a:prstGeom prst="rect">
            <a:avLst/>
          </a:prstGeom>
          <a:solidFill>
            <a:srgbClr val="F7B3BD"/>
          </a:solidFill>
          <a:ln>
            <a:noFill/>
          </a:ln>
          <a:effectLst/>
        </p:spPr>
        <p:txBody>
          <a:bodyPr vert="horz" wrap="square" lIns="21024" tIns="21024" rIns="21024" bIns="21024" numCol="1" anchor="t" anchorCtr="0" compatLnSpc="1">
            <a:prstTxWarp prst="textNoShape">
              <a:avLst/>
            </a:prstTxWarp>
          </a:bodyPr>
          <a:lstStyle/>
          <a:p>
            <a:r>
              <a:rPr lang="en-US" sz="3600" dirty="0"/>
              <a:t>Chronic degenerative diseases, and not infectious diseases, are the main cause of morbidity leading to hospitalization, in PLWHIV after </a:t>
            </a:r>
            <a:r>
              <a:rPr lang="en-US" sz="3600" dirty="0" err="1"/>
              <a:t>cART</a:t>
            </a:r>
            <a:r>
              <a:rPr lang="en-US" sz="3600" dirty="0"/>
              <a:t> start in recent calendar years. Pneumonia and sexual transmitted diseases are principal cause of hospitalization due to infections non AIDS defining. </a:t>
            </a:r>
            <a:endParaRPr lang="it-IT" sz="3600" dirty="0"/>
          </a:p>
          <a:p>
            <a:r>
              <a:rPr lang="en-US" sz="3600" dirty="0"/>
              <a:t> </a:t>
            </a:r>
            <a:endParaRPr lang="it-IT" sz="3600" dirty="0"/>
          </a:p>
        </p:txBody>
      </p:sp>
      <p:pic>
        <p:nvPicPr>
          <p:cNvPr id="13"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8" y="76200"/>
            <a:ext cx="3401953" cy="3530600"/>
          </a:xfrm>
          <a:prstGeom prst="rect">
            <a:avLst/>
          </a:prstGeom>
        </p:spPr>
      </p:pic>
      <p:sp>
        <p:nvSpPr>
          <p:cNvPr id="18" name="Terminatore 17"/>
          <p:cNvSpPr/>
          <p:nvPr/>
        </p:nvSpPr>
        <p:spPr bwMode="auto">
          <a:xfrm>
            <a:off x="275770" y="4008680"/>
            <a:ext cx="5400000" cy="864000"/>
          </a:xfrm>
          <a:prstGeom prst="flowChartTerminator">
            <a:avLst/>
          </a:prstGeom>
          <a:solidFill>
            <a:srgbClr val="E72240"/>
          </a:solidFill>
          <a:ln w="9525" cap="flat" cmpd="sng" algn="ctr">
            <a:noFill/>
            <a:prstDash val="solid"/>
            <a:round/>
            <a:headEnd type="none" w="med" len="med"/>
            <a:tailEnd type="none" w="med" len="med"/>
          </a:ln>
          <a:effectLst/>
        </p:spPr>
        <p:txBody>
          <a:bodyPr vert="horz" wrap="square" lIns="51429" tIns="25715" rIns="51429" bIns="25715" numCol="1" rtlCol="0" anchor="ctr" anchorCtr="1" compatLnSpc="1">
            <a:prstTxWarp prst="textNoShape">
              <a:avLst/>
            </a:prstTxWarp>
          </a:bodyPr>
          <a:lstStyle/>
          <a:p>
            <a:pPr defTabSz="2776639"/>
            <a:r>
              <a:rPr lang="it-IT" sz="4000" b="1" dirty="0">
                <a:solidFill>
                  <a:schemeClr val="bg1"/>
                </a:solidFill>
              </a:rPr>
              <a:t>BACKGROUND</a:t>
            </a:r>
            <a:endParaRPr lang="en-US" sz="4000" b="1" dirty="0">
              <a:solidFill>
                <a:schemeClr val="bg1"/>
              </a:solidFill>
            </a:endParaRPr>
          </a:p>
        </p:txBody>
      </p:sp>
      <p:sp>
        <p:nvSpPr>
          <p:cNvPr id="19" name="Terminatore 18"/>
          <p:cNvSpPr/>
          <p:nvPr/>
        </p:nvSpPr>
        <p:spPr bwMode="auto">
          <a:xfrm>
            <a:off x="589198" y="11136559"/>
            <a:ext cx="5400000" cy="864000"/>
          </a:xfrm>
          <a:prstGeom prst="flowChartTerminator">
            <a:avLst/>
          </a:prstGeom>
          <a:solidFill>
            <a:srgbClr val="E72240"/>
          </a:solidFill>
          <a:ln w="9525" cap="flat" cmpd="sng" algn="ctr">
            <a:noFill/>
            <a:prstDash val="solid"/>
            <a:round/>
            <a:headEnd type="none" w="med" len="med"/>
            <a:tailEnd type="none" w="med" len="med"/>
          </a:ln>
          <a:effectLst/>
        </p:spPr>
        <p:txBody>
          <a:bodyPr vert="horz" wrap="square" lIns="51429" tIns="25715" rIns="51429" bIns="25715" numCol="1" rtlCol="0" anchor="ctr" anchorCtr="1" compatLnSpc="1">
            <a:prstTxWarp prst="textNoShape">
              <a:avLst/>
            </a:prstTxWarp>
          </a:bodyPr>
          <a:lstStyle/>
          <a:p>
            <a:pPr defTabSz="2776639"/>
            <a:r>
              <a:rPr lang="it-IT" sz="4000" b="1" dirty="0">
                <a:solidFill>
                  <a:schemeClr val="bg1"/>
                </a:solidFill>
              </a:rPr>
              <a:t>METHODS</a:t>
            </a:r>
            <a:endParaRPr lang="en-US" sz="3200" b="1" dirty="0">
              <a:solidFill>
                <a:schemeClr val="bg1"/>
              </a:solidFill>
            </a:endParaRPr>
          </a:p>
        </p:txBody>
      </p:sp>
      <p:sp>
        <p:nvSpPr>
          <p:cNvPr id="20" name="Terminatore 19"/>
          <p:cNvSpPr/>
          <p:nvPr/>
        </p:nvSpPr>
        <p:spPr bwMode="auto">
          <a:xfrm>
            <a:off x="15594378" y="4082769"/>
            <a:ext cx="7200000" cy="864000"/>
          </a:xfrm>
          <a:prstGeom prst="flowChartTerminator">
            <a:avLst/>
          </a:prstGeom>
          <a:solidFill>
            <a:srgbClr val="E72240"/>
          </a:solidFill>
          <a:ln w="9525" cap="flat" cmpd="sng" algn="ctr">
            <a:noFill/>
            <a:prstDash val="solid"/>
            <a:round/>
            <a:headEnd type="none" w="med" len="med"/>
            <a:tailEnd type="none" w="med" len="med"/>
          </a:ln>
          <a:effectLst/>
        </p:spPr>
        <p:txBody>
          <a:bodyPr vert="horz" wrap="square" lIns="51429" tIns="25715" rIns="51429" bIns="25715" numCol="1" rtlCol="0" anchor="ctr" anchorCtr="1" compatLnSpc="1">
            <a:prstTxWarp prst="textNoShape">
              <a:avLst/>
            </a:prstTxWarp>
          </a:bodyPr>
          <a:lstStyle/>
          <a:p>
            <a:pPr defTabSz="2776639"/>
            <a:r>
              <a:rPr lang="it-IT" sz="4400" b="1" dirty="0">
                <a:solidFill>
                  <a:schemeClr val="bg1"/>
                </a:solidFill>
              </a:rPr>
              <a:t>RESULTS</a:t>
            </a:r>
            <a:endParaRPr lang="en-US" sz="4400" b="1" dirty="0">
              <a:solidFill>
                <a:schemeClr val="bg1"/>
              </a:solidFill>
            </a:endParaRPr>
          </a:p>
        </p:txBody>
      </p:sp>
      <p:sp>
        <p:nvSpPr>
          <p:cNvPr id="21" name="Terminatore 20"/>
          <p:cNvSpPr/>
          <p:nvPr/>
        </p:nvSpPr>
        <p:spPr bwMode="auto">
          <a:xfrm>
            <a:off x="21010456" y="21808683"/>
            <a:ext cx="5400000" cy="864000"/>
          </a:xfrm>
          <a:prstGeom prst="flowChartTerminator">
            <a:avLst/>
          </a:prstGeom>
          <a:solidFill>
            <a:srgbClr val="E72240"/>
          </a:solidFill>
          <a:ln w="9525" cap="flat" cmpd="sng" algn="ctr">
            <a:noFill/>
            <a:prstDash val="solid"/>
            <a:round/>
            <a:headEnd type="none" w="med" len="med"/>
            <a:tailEnd type="none" w="med" len="med"/>
          </a:ln>
          <a:effectLst/>
        </p:spPr>
        <p:txBody>
          <a:bodyPr vert="horz" wrap="square" lIns="51429" tIns="25715" rIns="51429" bIns="25715" numCol="1" rtlCol="0" anchor="ctr" anchorCtr="1" compatLnSpc="1">
            <a:prstTxWarp prst="textNoShape">
              <a:avLst/>
            </a:prstTxWarp>
          </a:bodyPr>
          <a:lstStyle/>
          <a:p>
            <a:pPr defTabSz="2776639"/>
            <a:r>
              <a:rPr lang="en-US" sz="4400" b="1" dirty="0">
                <a:solidFill>
                  <a:schemeClr val="bg1"/>
                </a:solidFill>
              </a:rPr>
              <a:t>CONCLUSIONS</a:t>
            </a:r>
            <a:endParaRPr lang="en-US" sz="4000" b="1" dirty="0">
              <a:solidFill>
                <a:schemeClr val="bg1"/>
              </a:solidFill>
            </a:endParaRPr>
          </a:p>
        </p:txBody>
      </p:sp>
      <p:sp>
        <p:nvSpPr>
          <p:cNvPr id="23" name="Terminatore 22"/>
          <p:cNvSpPr/>
          <p:nvPr/>
        </p:nvSpPr>
        <p:spPr bwMode="auto">
          <a:xfrm>
            <a:off x="34597144" y="23432693"/>
            <a:ext cx="5400000" cy="720000"/>
          </a:xfrm>
          <a:prstGeom prst="flowChartTerminator">
            <a:avLst/>
          </a:prstGeom>
          <a:solidFill>
            <a:srgbClr val="E72240"/>
          </a:solidFill>
          <a:ln w="9525" cap="flat" cmpd="sng" algn="ctr">
            <a:noFill/>
            <a:prstDash val="solid"/>
            <a:round/>
            <a:headEnd type="none" w="med" len="med"/>
            <a:tailEnd type="none" w="med" len="med"/>
          </a:ln>
          <a:effectLst/>
        </p:spPr>
        <p:txBody>
          <a:bodyPr vert="horz" wrap="square" lIns="51429" tIns="25715" rIns="51429" bIns="25715" numCol="1" rtlCol="0" anchor="ctr" anchorCtr="1" compatLnSpc="1">
            <a:prstTxWarp prst="textNoShape">
              <a:avLst/>
            </a:prstTxWarp>
          </a:bodyPr>
          <a:lstStyle/>
          <a:p>
            <a:pPr defTabSz="2776639"/>
            <a:r>
              <a:rPr lang="it-IT" sz="3600" b="1" dirty="0">
                <a:solidFill>
                  <a:schemeClr val="bg1"/>
                </a:solidFill>
              </a:rPr>
              <a:t>ACKNOWLEDGMENTS</a:t>
            </a:r>
            <a:endParaRPr lang="en-US" sz="3200" b="1" dirty="0">
              <a:solidFill>
                <a:schemeClr val="bg1"/>
              </a:solidFill>
            </a:endParaRPr>
          </a:p>
        </p:txBody>
      </p:sp>
      <p:sp>
        <p:nvSpPr>
          <p:cNvPr id="24" name="Terminatore 23"/>
          <p:cNvSpPr/>
          <p:nvPr/>
        </p:nvSpPr>
        <p:spPr bwMode="auto">
          <a:xfrm>
            <a:off x="34562836" y="21309955"/>
            <a:ext cx="5400000" cy="720000"/>
          </a:xfrm>
          <a:prstGeom prst="flowChartTerminator">
            <a:avLst/>
          </a:prstGeom>
          <a:solidFill>
            <a:srgbClr val="E72240"/>
          </a:solidFill>
          <a:ln w="9525" cap="flat" cmpd="sng" algn="ctr">
            <a:noFill/>
            <a:prstDash val="solid"/>
            <a:round/>
            <a:headEnd type="none" w="med" len="med"/>
            <a:tailEnd type="none" w="med" len="med"/>
          </a:ln>
          <a:effectLst/>
        </p:spPr>
        <p:txBody>
          <a:bodyPr vert="horz" wrap="square" lIns="51429" tIns="25715" rIns="51429" bIns="25715" numCol="1" rtlCol="0" anchor="ctr" anchorCtr="1" compatLnSpc="1">
            <a:prstTxWarp prst="textNoShape">
              <a:avLst/>
            </a:prstTxWarp>
          </a:bodyPr>
          <a:lstStyle/>
          <a:p>
            <a:pPr defTabSz="2776639"/>
            <a:r>
              <a:rPr lang="en-US" sz="3600" b="1" dirty="0">
                <a:solidFill>
                  <a:schemeClr val="bg1"/>
                </a:solidFill>
              </a:rPr>
              <a:t>FUNDING</a:t>
            </a:r>
          </a:p>
        </p:txBody>
      </p:sp>
      <p:sp>
        <p:nvSpPr>
          <p:cNvPr id="8" name="Rettangolo 7"/>
          <p:cNvSpPr/>
          <p:nvPr/>
        </p:nvSpPr>
        <p:spPr>
          <a:xfrm>
            <a:off x="34562836" y="2411718"/>
            <a:ext cx="7868051" cy="646331"/>
          </a:xfrm>
          <a:prstGeom prst="rect">
            <a:avLst/>
          </a:prstGeom>
        </p:spPr>
        <p:txBody>
          <a:bodyPr wrap="none">
            <a:spAutoFit/>
          </a:bodyPr>
          <a:lstStyle/>
          <a:p>
            <a:r>
              <a:rPr lang="en-US" altLang="en-US" sz="3600" b="1" dirty="0">
                <a:solidFill>
                  <a:schemeClr val="bg1"/>
                </a:solidFill>
                <a:latin typeface="Arial" panose="020B0604020202020204" pitchFamily="34" charset="0"/>
              </a:rPr>
              <a:t>Author contact: nozza.silvia@hsr.it</a:t>
            </a:r>
          </a:p>
        </p:txBody>
      </p:sp>
      <p:sp>
        <p:nvSpPr>
          <p:cNvPr id="10" name="Rettangolo 9"/>
          <p:cNvSpPr/>
          <p:nvPr/>
        </p:nvSpPr>
        <p:spPr>
          <a:xfrm>
            <a:off x="30848971" y="22196679"/>
            <a:ext cx="11954792" cy="769441"/>
          </a:xfrm>
          <a:prstGeom prst="rect">
            <a:avLst/>
          </a:prstGeom>
        </p:spPr>
        <p:txBody>
          <a:bodyPr wrap="square">
            <a:spAutoFit/>
          </a:bodyPr>
          <a:lstStyle/>
          <a:p>
            <a:pPr>
              <a:spcBef>
                <a:spcPct val="50000"/>
              </a:spcBef>
              <a:buClr>
                <a:srgbClr val="CC00CC"/>
              </a:buClr>
              <a:buSzPct val="150000"/>
            </a:pPr>
            <a:r>
              <a:rPr lang="en-US" altLang="en-US" sz="2200" dirty="0">
                <a:solidFill>
                  <a:srgbClr val="000000"/>
                </a:solidFill>
                <a:cs typeface="Arial" panose="020B0604020202020204" pitchFamily="34" charset="0"/>
              </a:rPr>
              <a:t>ICONA Foundation is supported by unrestricted grants from Gilead Sciences, Janssen, MSD, Thera technologies and </a:t>
            </a:r>
            <a:r>
              <a:rPr lang="en-US" altLang="en-US" sz="2200" dirty="0" err="1">
                <a:solidFill>
                  <a:srgbClr val="000000"/>
                </a:solidFill>
                <a:cs typeface="Arial" panose="020B0604020202020204" pitchFamily="34" charset="0"/>
              </a:rPr>
              <a:t>ViiV</a:t>
            </a:r>
            <a:r>
              <a:rPr lang="en-US" altLang="en-US" sz="2200" dirty="0">
                <a:solidFill>
                  <a:srgbClr val="000000"/>
                </a:solidFill>
                <a:cs typeface="Arial" panose="020B0604020202020204" pitchFamily="34" charset="0"/>
              </a:rPr>
              <a:t> Healthcare</a:t>
            </a:r>
            <a:endParaRPr lang="en-US" altLang="it-IT" sz="2200" dirty="0">
              <a:cs typeface="Arial" panose="020B0604020202020204" pitchFamily="34" charset="0"/>
            </a:endParaRPr>
          </a:p>
        </p:txBody>
      </p:sp>
      <p:sp>
        <p:nvSpPr>
          <p:cNvPr id="26" name="Text Box 4"/>
          <p:cNvSpPr txBox="1">
            <a:spLocks noChangeArrowheads="1"/>
          </p:cNvSpPr>
          <p:nvPr/>
        </p:nvSpPr>
        <p:spPr bwMode="auto">
          <a:xfrm>
            <a:off x="357842" y="12231085"/>
            <a:ext cx="8354820" cy="6329286"/>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r>
              <a:rPr lang="en-US" sz="3200" dirty="0"/>
              <a:t>We included participants in the ICONA cohort who started </a:t>
            </a:r>
            <a:r>
              <a:rPr lang="en-US" sz="3200" dirty="0" err="1"/>
              <a:t>cART</a:t>
            </a:r>
            <a:r>
              <a:rPr lang="en-US" sz="3200" dirty="0"/>
              <a:t> from 2008. All the hospitalizations occurred during the first 30 days from the start of </a:t>
            </a:r>
            <a:r>
              <a:rPr lang="en-US" sz="3200" dirty="0" err="1"/>
              <a:t>cART</a:t>
            </a:r>
            <a:r>
              <a:rPr lang="en-US" sz="3200" dirty="0"/>
              <a:t> were excluded. The study differentiated hospitalizations in: AIDS defining conditions (ADC), infections non AIDS defining and non-infections/non-ADC (i.e. cardiovascular, pulmonary, renal-genitourinary, cancers, gastrointestinal-liver, psychiatric and other diseases). Hospitalization rates were reported per 100 person-years (PY). An individual patient could contribute multiple hospitalizations during the study period. </a:t>
            </a:r>
            <a:r>
              <a:rPr lang="en-GB" sz="3200" dirty="0"/>
              <a:t>Comparisons of rates across time were assessed using Poisson regression. Poisson multivariable model evaluated risk factors for hospitalizations, including both demographic and clinical characteristics.</a:t>
            </a:r>
            <a:endParaRPr lang="it-IT" sz="3200" dirty="0"/>
          </a:p>
        </p:txBody>
      </p:sp>
      <p:sp>
        <p:nvSpPr>
          <p:cNvPr id="25" name="Rettangolo 24"/>
          <p:cNvSpPr/>
          <p:nvPr/>
        </p:nvSpPr>
        <p:spPr>
          <a:xfrm>
            <a:off x="30848970" y="24135834"/>
            <a:ext cx="11589147" cy="4778231"/>
          </a:xfrm>
          <a:prstGeom prst="rect">
            <a:avLst/>
          </a:prstGeom>
        </p:spPr>
        <p:txBody>
          <a:bodyPr wrap="square">
            <a:spAutoFit/>
          </a:bodyPr>
          <a:lstStyle/>
          <a:p>
            <a:r>
              <a:rPr lang="it-IT" sz="1450" b="1" dirty="0"/>
              <a:t>Icona Foundation </a:t>
            </a:r>
            <a:r>
              <a:rPr lang="it-IT" sz="1450" b="1" dirty="0" err="1"/>
              <a:t>Study</a:t>
            </a:r>
            <a:r>
              <a:rPr lang="it-IT" sz="1450" b="1" dirty="0"/>
              <a:t> Group</a:t>
            </a:r>
          </a:p>
          <a:p>
            <a:r>
              <a:rPr lang="it-IT" sz="1450" b="1" dirty="0"/>
              <a:t>BOARD OF DIRECTORS</a:t>
            </a:r>
            <a:r>
              <a:rPr lang="it-IT" sz="1450" dirty="0"/>
              <a:t>: A d’Arminio Monforte (</a:t>
            </a:r>
            <a:r>
              <a:rPr lang="it-IT" sz="1450" dirty="0" err="1"/>
              <a:t>President</a:t>
            </a:r>
            <a:r>
              <a:rPr lang="it-IT" sz="1450" dirty="0"/>
              <a:t>), A Antinori (Vice-</a:t>
            </a:r>
            <a:r>
              <a:rPr lang="it-IT" sz="1450" dirty="0" err="1"/>
              <a:t>President</a:t>
            </a:r>
            <a:r>
              <a:rPr lang="it-IT" sz="1450" dirty="0"/>
              <a:t>), M Andreoni, A Castagna, F Castelli, R Cauda, G Di Perri, M Galli, R Iardino, G Ippolito, A Lazzarin, GC Marchetti, G Rezza, F von </a:t>
            </a:r>
            <a:r>
              <a:rPr lang="it-IT" sz="1450" dirty="0" err="1"/>
              <a:t>Schloesser</a:t>
            </a:r>
            <a:r>
              <a:rPr lang="it-IT" sz="1450" dirty="0"/>
              <a:t>, P Viale.  </a:t>
            </a:r>
            <a:r>
              <a:rPr lang="it-IT" sz="1450" b="1" dirty="0"/>
              <a:t>SCIENTIFIC SECRETARY</a:t>
            </a:r>
            <a:r>
              <a:rPr lang="it-IT" sz="1450" dirty="0"/>
              <a:t>: A d’Arminio Monforte, A Antinori, A Castagna, F Ceccherini-Silberstein, A Cozzi-Lepri, E Girardi, A Gori, S Lo Caputo, F Maggiolo, C </a:t>
            </a:r>
            <a:r>
              <a:rPr lang="it-IT" sz="1450" dirty="0" err="1"/>
              <a:t>Mussini</a:t>
            </a:r>
            <a:r>
              <a:rPr lang="it-IT" sz="1450" dirty="0"/>
              <a:t>, M Puoti, CF Perno.  </a:t>
            </a:r>
            <a:r>
              <a:rPr lang="it-IT" sz="1450" b="1" dirty="0"/>
              <a:t>STEERING COMMITTEE</a:t>
            </a:r>
            <a:r>
              <a:rPr lang="it-IT" sz="1450" dirty="0"/>
              <a:t>: A Antinori, F Bai, A Bandera, S Bonora, M Borderi, A Calcagno, MR Capobianchi, A Castagna, F Ceccherini-Silberstein, S Cicalini, A Cingolani, P Cinque, A Cozzi-Lepri, A d’Arminio Monforte, A Di Biagio, R Gagliardini, E Girardi, N Gianotti, A Gori, G Guaraldi, G Lapadula, M Lichtner, A Lai, S Lo Caputo, G </a:t>
            </a:r>
            <a:r>
              <a:rPr lang="it-IT" sz="1450" dirty="0" err="1"/>
              <a:t>Madeddu</a:t>
            </a:r>
            <a:r>
              <a:rPr lang="it-IT" sz="1450" dirty="0"/>
              <a:t>, F Maggiolo, G Marchetti, E Merlini, C </a:t>
            </a:r>
            <a:r>
              <a:rPr lang="it-IT" sz="1450" dirty="0" err="1"/>
              <a:t>Mussini</a:t>
            </a:r>
            <a:r>
              <a:rPr lang="it-IT" sz="1450" dirty="0"/>
              <a:t>, S Nozza, CF Perno, S Piconi, C Pinnetti, M Puoti, E Quiros Roldan, R Rossotti, S Rusconi, MM Santoro, A Saracino, L Sarmati, V Spagnuolo, V Svicher, L </a:t>
            </a:r>
            <a:r>
              <a:rPr lang="it-IT" sz="1450" dirty="0" err="1"/>
              <a:t>Taramasso</a:t>
            </a:r>
            <a:r>
              <a:rPr lang="it-IT" sz="1450" dirty="0"/>
              <a:t>.  </a:t>
            </a:r>
            <a:r>
              <a:rPr lang="it-IT" sz="1450" b="1" dirty="0"/>
              <a:t>STATISTICAL AND MONITORING TEAM</a:t>
            </a:r>
            <a:r>
              <a:rPr lang="it-IT" sz="1450" dirty="0"/>
              <a:t>: A Cozzi-Lepri, I Fanti, L Galli, P Lorenzini, A Rodano’, M Macchia, A Tavelli. </a:t>
            </a:r>
            <a:r>
              <a:rPr lang="it-IT" sz="1450" b="1" dirty="0"/>
              <a:t>COMMUNITY ADVISORY BOARD</a:t>
            </a:r>
            <a:r>
              <a:rPr lang="it-IT" sz="1450" dirty="0"/>
              <a:t>: A Bove, A Camposeragna, M Errico, M Manfredini, A Perziano, V Calvino. </a:t>
            </a:r>
            <a:r>
              <a:rPr lang="it-IT" sz="1450" b="1" dirty="0"/>
              <a:t>BIOLOGICAL BANK INMI</a:t>
            </a:r>
            <a:r>
              <a:rPr lang="it-IT" sz="1450" dirty="0"/>
              <a:t>: F Carletti, S Carrara, A Di Caro, S Graziano, F Petroni, G </a:t>
            </a:r>
            <a:r>
              <a:rPr lang="it-IT" sz="1450" dirty="0" err="1"/>
              <a:t>Prota</a:t>
            </a:r>
            <a:r>
              <a:rPr lang="it-IT" sz="1450" dirty="0"/>
              <a:t>, S Truffa. </a:t>
            </a:r>
            <a:r>
              <a:rPr lang="it-IT" sz="1450" b="1" dirty="0"/>
              <a:t>PARTICIPATING PHYSICIANS AND CENTERS</a:t>
            </a:r>
            <a:r>
              <a:rPr lang="it-IT" sz="1450" dirty="0"/>
              <a:t>: </a:t>
            </a:r>
            <a:r>
              <a:rPr lang="it-IT" sz="1450" dirty="0" err="1"/>
              <a:t>Italy</a:t>
            </a:r>
            <a:r>
              <a:rPr lang="it-IT" sz="1450" dirty="0"/>
              <a:t> A Giacometti, A Costantini, V Barocci (Ancona); G Angarano, L Monno, E Milano (Bari); F  Maggiolo, C Suardi (Bergamo); P Viale, V Donati, G Verucchi (Bologna); E Quiros Roldan, C Minardi,  (Brescia); F </a:t>
            </a:r>
            <a:r>
              <a:rPr lang="it-IT" sz="1450" dirty="0" err="1"/>
              <a:t>Franzetti</a:t>
            </a:r>
            <a:r>
              <a:rPr lang="it-IT" sz="1450" dirty="0"/>
              <a:t>, C Abeli (Busto Arsizio); L </a:t>
            </a:r>
            <a:r>
              <a:rPr lang="it-IT" sz="1450" dirty="0" err="1"/>
              <a:t>Chessa</a:t>
            </a:r>
            <a:r>
              <a:rPr lang="it-IT" sz="1450" dirty="0"/>
              <a:t>, F Pes (Cagliari); B Cacopardo, B Celesia (Catania);  J </a:t>
            </a:r>
            <a:r>
              <a:rPr lang="it-IT" sz="1450" dirty="0" err="1"/>
              <a:t>Vecchiet</a:t>
            </a:r>
            <a:r>
              <a:rPr lang="it-IT" sz="1450" dirty="0"/>
              <a:t>, K Falasca (Chieti); A Pan, S Lorenzotti (Cremona); L Sighinolfi, D Segala (Ferrara); P Blanc, F Vichi (Firenze); G Cassola, M Bassetti, A Alessandrini, N Bobbio, G Mazzarello (Genova); M Lichtner, L Fondaco (Latina); S Piconi, C Molteni (Lecco); A </a:t>
            </a:r>
            <a:r>
              <a:rPr lang="it-IT" sz="1450" dirty="0" err="1"/>
              <a:t>Chiodera</a:t>
            </a:r>
            <a:r>
              <a:rPr lang="it-IT" sz="1450" dirty="0"/>
              <a:t>, P Milini (Macerata); G </a:t>
            </a:r>
            <a:r>
              <a:rPr lang="it-IT" sz="1450" dirty="0" err="1"/>
              <a:t>Nunnari</a:t>
            </a:r>
            <a:r>
              <a:rPr lang="it-IT" sz="1450" dirty="0"/>
              <a:t>, G Pellicanò (Messina);  A d’Arminio Monforte, M Galli, A Lazzarin, G Rizzardini, M Puoti, A Gori, A Castagna, ES Cannizzo, MC Moioli, R Piolini, D </a:t>
            </a:r>
            <a:r>
              <a:rPr lang="it-IT" sz="1450" dirty="0" err="1"/>
              <a:t>Bernacchia</a:t>
            </a:r>
            <a:r>
              <a:rPr lang="it-IT" sz="1450" dirty="0"/>
              <a:t>, A Poli, C </a:t>
            </a:r>
            <a:r>
              <a:rPr lang="it-IT" sz="1450" dirty="0" err="1"/>
              <a:t>Tincati</a:t>
            </a:r>
            <a:r>
              <a:rPr lang="it-IT" sz="1450" dirty="0"/>
              <a:t>, (Milano); C </a:t>
            </a:r>
            <a:r>
              <a:rPr lang="it-IT" sz="1450" dirty="0" err="1"/>
              <a:t>Mussini</a:t>
            </a:r>
            <a:r>
              <a:rPr lang="it-IT" sz="1450" dirty="0"/>
              <a:t>, C </a:t>
            </a:r>
            <a:r>
              <a:rPr lang="it-IT" sz="1450" dirty="0" err="1"/>
              <a:t>Puzzolante</a:t>
            </a:r>
            <a:r>
              <a:rPr lang="it-IT" sz="1450" dirty="0"/>
              <a:t> (Modena); P Bonfanti, G Lapadula (Monza); V Sangiovanni, I Gentile, V Esposito, G Di Flumeri, G Di Filippo, V Rizzo (Napoli); AM Cattelan, S Marinello (Padova); A Cascio, C Colomba (Palermo); D Francisci, E </a:t>
            </a:r>
            <a:r>
              <a:rPr lang="it-IT" sz="1450" dirty="0" err="1"/>
              <a:t>Schiaroli</a:t>
            </a:r>
            <a:r>
              <a:rPr lang="it-IT" sz="1450" dirty="0"/>
              <a:t> (Perugia);  G Parruti, F Sozio (Pescara); MA Di Pietro, A Vivarelli (Pistoia); C Lazzaretti, R Corsini (Reggio Emilia); M Andreoni, A Antinori, R Cauda, A </a:t>
            </a:r>
            <a:r>
              <a:rPr lang="it-IT" sz="1450" dirty="0" err="1"/>
              <a:t>Cristaudo</a:t>
            </a:r>
            <a:r>
              <a:rPr lang="it-IT" sz="1450" dirty="0"/>
              <a:t>, V Vullo, V Mazzotta, S Lamonica, M </a:t>
            </a:r>
            <a:r>
              <a:rPr lang="it-IT" sz="1450" dirty="0" err="1"/>
              <a:t>Capozzi</a:t>
            </a:r>
            <a:r>
              <a:rPr lang="it-IT" sz="1450" dirty="0"/>
              <a:t>, A Mondi, A Cingolani, M Rivano Capparuccia, G </a:t>
            </a:r>
            <a:r>
              <a:rPr lang="it-IT" sz="1450" dirty="0" err="1"/>
              <a:t>Iaiani</a:t>
            </a:r>
            <a:r>
              <a:rPr lang="it-IT" sz="1450" dirty="0"/>
              <a:t>, A Latini, G Onnelli, MM </a:t>
            </a:r>
            <a:r>
              <a:rPr lang="it-IT" sz="1450" dirty="0" err="1"/>
              <a:t>Plazzi</a:t>
            </a:r>
            <a:r>
              <a:rPr lang="it-IT" sz="1450" dirty="0"/>
              <a:t>, G De Girolamo, A Vergori (Roma); M Cecchetto, F Viviani (Rovigo); G </a:t>
            </a:r>
            <a:r>
              <a:rPr lang="it-IT" sz="1450" dirty="0" err="1"/>
              <a:t>Madeddu</a:t>
            </a:r>
            <a:r>
              <a:rPr lang="it-IT" sz="1450" dirty="0"/>
              <a:t>, A De Vito (Sassari); B Rossetti, F Montagnani (Siena);  A Franco, R Fontana Del Vecchio (Siracusa); C Di Giuli (Terni); GC Orofino, G Di Perri, S Bonora, M </a:t>
            </a:r>
            <a:r>
              <a:rPr lang="it-IT" sz="1450" dirty="0" err="1"/>
              <a:t>Sciandra</a:t>
            </a:r>
            <a:r>
              <a:rPr lang="it-IT" sz="1450" dirty="0"/>
              <a:t> (Torino); C </a:t>
            </a:r>
            <a:r>
              <a:rPr lang="it-IT" sz="1450" dirty="0" err="1"/>
              <a:t>Tascini</a:t>
            </a:r>
            <a:r>
              <a:rPr lang="it-IT" sz="1450" dirty="0"/>
              <a:t>, A Londero (Udine); V Manfrin, G </a:t>
            </a:r>
            <a:r>
              <a:rPr lang="it-IT" sz="1450" dirty="0" err="1"/>
              <a:t>Battagin</a:t>
            </a:r>
            <a:r>
              <a:rPr lang="it-IT" sz="1450" dirty="0"/>
              <a:t> (Vicenza); G Starnini, A Ialungo (Viterbo).</a:t>
            </a:r>
          </a:p>
        </p:txBody>
      </p:sp>
      <p:sp>
        <p:nvSpPr>
          <p:cNvPr id="4" name="Rettangolo con angoli arrotondati in diagonale 3"/>
          <p:cNvSpPr/>
          <p:nvPr/>
        </p:nvSpPr>
        <p:spPr>
          <a:xfrm>
            <a:off x="39997144" y="229388"/>
            <a:ext cx="2425761" cy="106009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solidFill>
                  <a:srgbClr val="FF0000"/>
                </a:solidFill>
              </a:rPr>
              <a:t>PEB0092</a:t>
            </a:r>
          </a:p>
        </p:txBody>
      </p:sp>
      <p:sp>
        <p:nvSpPr>
          <p:cNvPr id="15" name="CasellaDiTesto 14"/>
          <p:cNvSpPr txBox="1"/>
          <p:nvPr/>
        </p:nvSpPr>
        <p:spPr>
          <a:xfrm>
            <a:off x="275770" y="21085180"/>
            <a:ext cx="10468767" cy="584775"/>
          </a:xfrm>
          <a:prstGeom prst="rect">
            <a:avLst/>
          </a:prstGeom>
          <a:noFill/>
        </p:spPr>
        <p:txBody>
          <a:bodyPr wrap="square" rtlCol="0">
            <a:spAutoFit/>
          </a:bodyPr>
          <a:lstStyle/>
          <a:p>
            <a:r>
              <a:rPr lang="it-IT" sz="3200" b="1" dirty="0">
                <a:solidFill>
                  <a:srgbClr val="FF0000"/>
                </a:solidFill>
                <a:effectLst>
                  <a:outerShdw blurRad="38100" dist="38100" dir="2700000" algn="tl">
                    <a:srgbClr val="000000">
                      <a:alpha val="43137"/>
                    </a:srgbClr>
                  </a:outerShdw>
                </a:effectLst>
              </a:rPr>
              <a:t>Figure 1: </a:t>
            </a:r>
            <a:r>
              <a:rPr lang="it-IT" sz="3200" b="1" dirty="0" err="1">
                <a:solidFill>
                  <a:srgbClr val="FF0000"/>
                </a:solidFill>
                <a:effectLst>
                  <a:outerShdw blurRad="38100" dist="38100" dir="2700000" algn="tl">
                    <a:srgbClr val="000000">
                      <a:alpha val="43137"/>
                    </a:srgbClr>
                  </a:outerShdw>
                </a:effectLst>
              </a:rPr>
              <a:t>Infections</a:t>
            </a:r>
            <a:r>
              <a:rPr lang="it-IT" sz="3200" b="1" dirty="0">
                <a:solidFill>
                  <a:srgbClr val="FF0000"/>
                </a:solidFill>
                <a:effectLst>
                  <a:outerShdw blurRad="38100" dist="38100" dir="2700000" algn="tl">
                    <a:srgbClr val="000000">
                      <a:alpha val="43137"/>
                    </a:srgbClr>
                  </a:outerShdw>
                </a:effectLst>
              </a:rPr>
              <a:t> non AIDS </a:t>
            </a:r>
            <a:r>
              <a:rPr lang="it-IT" sz="3200" b="1" dirty="0" err="1">
                <a:solidFill>
                  <a:srgbClr val="FF0000"/>
                </a:solidFill>
                <a:effectLst>
                  <a:outerShdw blurRad="38100" dist="38100" dir="2700000" algn="tl">
                    <a:srgbClr val="000000">
                      <a:alpha val="43137"/>
                    </a:srgbClr>
                  </a:outerShdw>
                </a:effectLst>
              </a:rPr>
              <a:t>defining</a:t>
            </a:r>
            <a:r>
              <a:rPr lang="it-IT" sz="3200" b="1" dirty="0">
                <a:solidFill>
                  <a:srgbClr val="FF0000"/>
                </a:solidFill>
                <a:effectLst>
                  <a:outerShdw blurRad="38100" dist="38100" dir="2700000" algn="tl">
                    <a:srgbClr val="000000">
                      <a:alpha val="43137"/>
                    </a:srgbClr>
                  </a:outerShdw>
                </a:effectLst>
              </a:rPr>
              <a:t>.</a:t>
            </a:r>
          </a:p>
        </p:txBody>
      </p:sp>
      <p:sp>
        <p:nvSpPr>
          <p:cNvPr id="22" name="CasellaDiTesto 21"/>
          <p:cNvSpPr txBox="1"/>
          <p:nvPr/>
        </p:nvSpPr>
        <p:spPr>
          <a:xfrm>
            <a:off x="31382392" y="4196080"/>
            <a:ext cx="10281168" cy="1200329"/>
          </a:xfrm>
          <a:prstGeom prst="rect">
            <a:avLst/>
          </a:prstGeom>
          <a:noFill/>
        </p:spPr>
        <p:txBody>
          <a:bodyPr wrap="square" rtlCol="0">
            <a:spAutoFit/>
          </a:bodyPr>
          <a:lstStyle/>
          <a:p>
            <a:r>
              <a:rPr lang="en-US" sz="3600" b="1" dirty="0">
                <a:solidFill>
                  <a:srgbClr val="FF0000"/>
                </a:solidFill>
              </a:rPr>
              <a:t>Table 3 Multivariable analysis of factors associated with hospitalization – Poisson regression model</a:t>
            </a:r>
            <a:endParaRPr lang="it-IT" sz="3600" b="1" dirty="0">
              <a:solidFill>
                <a:srgbClr val="FF0000"/>
              </a:solidFill>
            </a:endParaRPr>
          </a:p>
        </p:txBody>
      </p:sp>
      <p:graphicFrame>
        <p:nvGraphicFramePr>
          <p:cNvPr id="27" name="Tabella 26"/>
          <p:cNvGraphicFramePr>
            <a:graphicFrameLocks noGrp="1"/>
          </p:cNvGraphicFramePr>
          <p:nvPr>
            <p:extLst>
              <p:ext uri="{D42A27DB-BD31-4B8C-83A1-F6EECF244321}">
                <p14:modId xmlns:p14="http://schemas.microsoft.com/office/powerpoint/2010/main" val="2830369020"/>
              </p:ext>
            </p:extLst>
          </p:nvPr>
        </p:nvGraphicFramePr>
        <p:xfrm>
          <a:off x="31479013" y="5542529"/>
          <a:ext cx="9176981" cy="15119350"/>
        </p:xfrm>
        <a:graphic>
          <a:graphicData uri="http://schemas.openxmlformats.org/drawingml/2006/table">
            <a:tbl>
              <a:tblPr firstRow="1" firstCol="1" bandRow="1">
                <a:tableStyleId>{5C22544A-7EE6-4342-B048-85BDC9FD1C3A}</a:tableStyleId>
              </a:tblPr>
              <a:tblGrid>
                <a:gridCol w="4237804">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336748">
                  <a:extLst>
                    <a:ext uri="{9D8B030D-6E8A-4147-A177-3AD203B41FA5}">
                      <a16:colId xmlns:a16="http://schemas.microsoft.com/office/drawing/2014/main" val="20002"/>
                    </a:ext>
                  </a:extLst>
                </a:gridCol>
                <a:gridCol w="1237163">
                  <a:extLst>
                    <a:ext uri="{9D8B030D-6E8A-4147-A177-3AD203B41FA5}">
                      <a16:colId xmlns:a16="http://schemas.microsoft.com/office/drawing/2014/main" val="20003"/>
                    </a:ext>
                  </a:extLst>
                </a:gridCol>
                <a:gridCol w="1031766">
                  <a:extLst>
                    <a:ext uri="{9D8B030D-6E8A-4147-A177-3AD203B41FA5}">
                      <a16:colId xmlns:a16="http://schemas.microsoft.com/office/drawing/2014/main" val="20004"/>
                    </a:ext>
                  </a:extLst>
                </a:gridCol>
              </a:tblGrid>
              <a:tr h="280089">
                <a:tc>
                  <a:txBody>
                    <a:bodyPr/>
                    <a:lstStyle/>
                    <a:p>
                      <a:pPr algn="ctr">
                        <a:lnSpc>
                          <a:spcPct val="107000"/>
                        </a:lnSpc>
                        <a:spcAft>
                          <a:spcPts val="0"/>
                        </a:spcAft>
                      </a:pPr>
                      <a:r>
                        <a:rPr lang="it-IT" sz="2200" dirty="0" err="1">
                          <a:effectLst/>
                        </a:rPr>
                        <a:t>Factors</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dirty="0">
                          <a:effectLst/>
                        </a:rPr>
                        <a:t>IRR</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dirty="0">
                          <a:effectLst/>
                        </a:rPr>
                        <a:t>P-</a:t>
                      </a:r>
                      <a:r>
                        <a:rPr lang="it-IT" sz="2200" dirty="0" err="1">
                          <a:effectLst/>
                        </a:rPr>
                        <a:t>value</a:t>
                      </a:r>
                      <a:r>
                        <a:rPr lang="it-IT" sz="2200" dirty="0">
                          <a:effectLst/>
                        </a:rPr>
                        <a:t> </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it-IT" sz="2200" dirty="0">
                          <a:effectLst/>
                        </a:rPr>
                        <a:t>[95% </a:t>
                      </a:r>
                      <a:r>
                        <a:rPr lang="it-IT" sz="2200" dirty="0" err="1">
                          <a:effectLst/>
                        </a:rPr>
                        <a:t>Conf</a:t>
                      </a:r>
                      <a:r>
                        <a:rPr lang="it-IT" sz="2200" dirty="0">
                          <a:effectLst/>
                        </a:rPr>
                        <a:t>.</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it-IT" sz="2200" dirty="0" err="1">
                          <a:effectLst/>
                        </a:rPr>
                        <a:t>Interval</a:t>
                      </a:r>
                      <a:r>
                        <a:rPr lang="it-IT" sz="2200" dirty="0">
                          <a:effectLst/>
                        </a:rPr>
                        <a:t>]</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r">
                        <a:lnSpc>
                          <a:spcPct val="107000"/>
                        </a:lnSpc>
                        <a:spcAft>
                          <a:spcPts val="0"/>
                        </a:spcAft>
                      </a:pPr>
                      <a:endParaRPr lang="it-IT"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80089">
                <a:tc>
                  <a:txBody>
                    <a:bodyPr/>
                    <a:lstStyle/>
                    <a:p>
                      <a:pPr>
                        <a:lnSpc>
                          <a:spcPct val="107000"/>
                        </a:lnSpc>
                        <a:spcAft>
                          <a:spcPts val="0"/>
                        </a:spcAft>
                      </a:pPr>
                      <a:r>
                        <a:rPr lang="it-IT" sz="2200">
                          <a:effectLst/>
                        </a:rPr>
                        <a:t>Period</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dirty="0">
                          <a:effectLst/>
                        </a:rPr>
                        <a:t> </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dirty="0">
                          <a:effectLst/>
                        </a:rPr>
                        <a:t> </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80089">
                <a:tc>
                  <a:txBody>
                    <a:bodyPr/>
                    <a:lstStyle/>
                    <a:p>
                      <a:pPr algn="r">
                        <a:lnSpc>
                          <a:spcPct val="107000"/>
                        </a:lnSpc>
                        <a:spcAft>
                          <a:spcPts val="0"/>
                        </a:spcAft>
                      </a:pPr>
                      <a:r>
                        <a:rPr lang="it-IT" sz="2200">
                          <a:effectLst/>
                        </a:rPr>
                        <a:t>2008-2011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 (ref)</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80089">
                <a:tc>
                  <a:txBody>
                    <a:bodyPr/>
                    <a:lstStyle/>
                    <a:p>
                      <a:pPr algn="r">
                        <a:lnSpc>
                          <a:spcPct val="107000"/>
                        </a:lnSpc>
                        <a:spcAft>
                          <a:spcPts val="0"/>
                        </a:spcAft>
                      </a:pPr>
                      <a:r>
                        <a:rPr lang="it-IT" sz="2200">
                          <a:effectLst/>
                        </a:rPr>
                        <a:t>2012-2015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0.72</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dirty="0">
                          <a:effectLst/>
                        </a:rPr>
                        <a:t>0.020</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dirty="0">
                          <a:effectLst/>
                        </a:rPr>
                        <a:t>0.54</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0.95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80089">
                <a:tc>
                  <a:txBody>
                    <a:bodyPr/>
                    <a:lstStyle/>
                    <a:p>
                      <a:pPr algn="r">
                        <a:lnSpc>
                          <a:spcPct val="107000"/>
                        </a:lnSpc>
                        <a:spcAft>
                          <a:spcPts val="0"/>
                        </a:spcAft>
                      </a:pPr>
                      <a:r>
                        <a:rPr lang="it-IT" sz="2200">
                          <a:effectLst/>
                        </a:rPr>
                        <a:t>2016-2018</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0.57</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0.000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0.43</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0.77</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80089">
                <a:tc>
                  <a:txBody>
                    <a:bodyPr/>
                    <a:lstStyle/>
                    <a:p>
                      <a:pPr>
                        <a:lnSpc>
                          <a:spcPct val="107000"/>
                        </a:lnSpc>
                        <a:spcAft>
                          <a:spcPts val="0"/>
                        </a:spcAft>
                      </a:pPr>
                      <a:r>
                        <a:rPr lang="it-IT" sz="2200">
                          <a:effectLst/>
                        </a:rPr>
                        <a:t>Gender</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dirty="0">
                          <a:effectLst/>
                        </a:rPr>
                        <a:t> </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80089">
                <a:tc>
                  <a:txBody>
                    <a:bodyPr/>
                    <a:lstStyle/>
                    <a:p>
                      <a:pPr algn="r">
                        <a:lnSpc>
                          <a:spcPct val="107000"/>
                        </a:lnSpc>
                        <a:spcAft>
                          <a:spcPts val="0"/>
                        </a:spcAft>
                      </a:pPr>
                      <a:r>
                        <a:rPr lang="it-IT" sz="2200">
                          <a:effectLst/>
                        </a:rPr>
                        <a:t>M vs F</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0.81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dirty="0">
                          <a:effectLst/>
                        </a:rPr>
                        <a:t>0.051</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0.65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1.00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80089">
                <a:tc>
                  <a:txBody>
                    <a:bodyPr/>
                    <a:lstStyle/>
                    <a:p>
                      <a:pPr>
                        <a:lnSpc>
                          <a:spcPct val="107000"/>
                        </a:lnSpc>
                        <a:spcAft>
                          <a:spcPts val="0"/>
                        </a:spcAft>
                      </a:pPr>
                      <a:r>
                        <a:rPr lang="it-IT" sz="2200">
                          <a:effectLst/>
                        </a:rPr>
                        <a:t>Age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80089">
                <a:tc>
                  <a:txBody>
                    <a:bodyPr/>
                    <a:lstStyle/>
                    <a:p>
                      <a:pPr algn="r">
                        <a:lnSpc>
                          <a:spcPct val="107000"/>
                        </a:lnSpc>
                        <a:spcAft>
                          <a:spcPts val="0"/>
                        </a:spcAft>
                      </a:pPr>
                      <a:r>
                        <a:rPr lang="it-IT" sz="2200">
                          <a:effectLst/>
                        </a:rPr>
                        <a:t>&lt;=35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 (ref)</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280089">
                <a:tc>
                  <a:txBody>
                    <a:bodyPr/>
                    <a:lstStyle/>
                    <a:p>
                      <a:pPr algn="r">
                        <a:lnSpc>
                          <a:spcPct val="107000"/>
                        </a:lnSpc>
                        <a:spcAft>
                          <a:spcPts val="0"/>
                        </a:spcAft>
                      </a:pPr>
                      <a:r>
                        <a:rPr lang="it-IT" sz="2200">
                          <a:effectLst/>
                        </a:rPr>
                        <a:t>36-42</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1.06</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0.685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0.80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1.39</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80089">
                <a:tc>
                  <a:txBody>
                    <a:bodyPr/>
                    <a:lstStyle/>
                    <a:p>
                      <a:pPr algn="r">
                        <a:lnSpc>
                          <a:spcPct val="107000"/>
                        </a:lnSpc>
                        <a:spcAft>
                          <a:spcPts val="0"/>
                        </a:spcAft>
                      </a:pPr>
                      <a:r>
                        <a:rPr lang="it-IT" sz="2200">
                          <a:effectLst/>
                        </a:rPr>
                        <a:t>43-51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1.18</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0.207</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0.91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1.51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80089">
                <a:tc>
                  <a:txBody>
                    <a:bodyPr/>
                    <a:lstStyle/>
                    <a:p>
                      <a:pPr algn="r">
                        <a:lnSpc>
                          <a:spcPct val="107000"/>
                        </a:lnSpc>
                        <a:spcAft>
                          <a:spcPts val="0"/>
                        </a:spcAft>
                      </a:pPr>
                      <a:r>
                        <a:rPr lang="it-IT" sz="2200">
                          <a:effectLst/>
                        </a:rPr>
                        <a:t>&gt;=52</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1.56</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0.000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1.23</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2.00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80089">
                <a:tc>
                  <a:txBody>
                    <a:bodyPr/>
                    <a:lstStyle/>
                    <a:p>
                      <a:pPr>
                        <a:lnSpc>
                          <a:spcPct val="107000"/>
                        </a:lnSpc>
                        <a:spcAft>
                          <a:spcPts val="0"/>
                        </a:spcAft>
                      </a:pPr>
                      <a:r>
                        <a:rPr lang="it-IT" sz="2200">
                          <a:effectLst/>
                        </a:rPr>
                        <a:t>Natonality</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280089">
                <a:tc>
                  <a:txBody>
                    <a:bodyPr/>
                    <a:lstStyle/>
                    <a:p>
                      <a:pPr algn="r">
                        <a:lnSpc>
                          <a:spcPct val="107000"/>
                        </a:lnSpc>
                        <a:spcAft>
                          <a:spcPts val="0"/>
                        </a:spcAft>
                      </a:pPr>
                      <a:r>
                        <a:rPr lang="it-IT" sz="2200">
                          <a:effectLst/>
                        </a:rPr>
                        <a:t>Other vs Italian</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1.15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0.465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0.79</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1.66</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80089">
                <a:tc>
                  <a:txBody>
                    <a:bodyPr/>
                    <a:lstStyle/>
                    <a:p>
                      <a:pPr>
                        <a:lnSpc>
                          <a:spcPct val="107000"/>
                        </a:lnSpc>
                        <a:spcAft>
                          <a:spcPts val="0"/>
                        </a:spcAft>
                      </a:pPr>
                      <a:r>
                        <a:rPr lang="it-IT" sz="2200">
                          <a:effectLst/>
                        </a:rPr>
                        <a:t>Risk factor</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r h="280089">
                <a:tc>
                  <a:txBody>
                    <a:bodyPr/>
                    <a:lstStyle/>
                    <a:p>
                      <a:pPr algn="r">
                        <a:lnSpc>
                          <a:spcPct val="107000"/>
                        </a:lnSpc>
                        <a:spcAft>
                          <a:spcPts val="0"/>
                        </a:spcAft>
                      </a:pPr>
                      <a:r>
                        <a:rPr lang="it-IT" sz="2200">
                          <a:effectLst/>
                        </a:rPr>
                        <a:t>Heterosexual</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 (ref)</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5"/>
                  </a:ext>
                </a:extLst>
              </a:tr>
              <a:tr h="280089">
                <a:tc>
                  <a:txBody>
                    <a:bodyPr/>
                    <a:lstStyle/>
                    <a:p>
                      <a:pPr algn="r">
                        <a:lnSpc>
                          <a:spcPct val="107000"/>
                        </a:lnSpc>
                        <a:spcAft>
                          <a:spcPts val="0"/>
                        </a:spcAft>
                      </a:pPr>
                      <a:r>
                        <a:rPr lang="it-IT" sz="2200">
                          <a:effectLst/>
                        </a:rPr>
                        <a:t>IDU</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1.79</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0.000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1.31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2.44</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6"/>
                  </a:ext>
                </a:extLst>
              </a:tr>
              <a:tr h="280089">
                <a:tc>
                  <a:txBody>
                    <a:bodyPr/>
                    <a:lstStyle/>
                    <a:p>
                      <a:pPr algn="r">
                        <a:lnSpc>
                          <a:spcPct val="107000"/>
                        </a:lnSpc>
                        <a:spcAft>
                          <a:spcPts val="0"/>
                        </a:spcAft>
                      </a:pPr>
                      <a:r>
                        <a:rPr lang="it-IT" sz="2200">
                          <a:effectLst/>
                        </a:rPr>
                        <a:t>MSM</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1.11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0.376</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0.88</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1.41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7"/>
                  </a:ext>
                </a:extLst>
              </a:tr>
              <a:tr h="280089">
                <a:tc>
                  <a:txBody>
                    <a:bodyPr/>
                    <a:lstStyle/>
                    <a:p>
                      <a:pPr algn="r">
                        <a:lnSpc>
                          <a:spcPct val="107000"/>
                        </a:lnSpc>
                        <a:spcAft>
                          <a:spcPts val="0"/>
                        </a:spcAft>
                      </a:pPr>
                      <a:r>
                        <a:rPr lang="it-IT" sz="2200">
                          <a:effectLst/>
                        </a:rPr>
                        <a:t>Other/Unknown</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0.99</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0.965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0.71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1.39</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8"/>
                  </a:ext>
                </a:extLst>
              </a:tr>
              <a:tr h="280089">
                <a:tc>
                  <a:txBody>
                    <a:bodyPr/>
                    <a:lstStyle/>
                    <a:p>
                      <a:pPr>
                        <a:lnSpc>
                          <a:spcPct val="107000"/>
                        </a:lnSpc>
                        <a:spcAft>
                          <a:spcPts val="0"/>
                        </a:spcAft>
                      </a:pPr>
                      <a:r>
                        <a:rPr lang="it-IT" sz="2200">
                          <a:effectLst/>
                        </a:rPr>
                        <a:t>Cardiovascular familiarity</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9"/>
                  </a:ext>
                </a:extLst>
              </a:tr>
              <a:tr h="280089">
                <a:tc>
                  <a:txBody>
                    <a:bodyPr/>
                    <a:lstStyle/>
                    <a:p>
                      <a:pPr algn="r">
                        <a:lnSpc>
                          <a:spcPct val="107000"/>
                        </a:lnSpc>
                        <a:spcAft>
                          <a:spcPts val="0"/>
                        </a:spcAft>
                      </a:pPr>
                      <a:r>
                        <a:rPr lang="it-IT" sz="2200">
                          <a:effectLst/>
                        </a:rPr>
                        <a:t>no</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 (ref)</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0"/>
                  </a:ext>
                </a:extLst>
              </a:tr>
              <a:tr h="280089">
                <a:tc>
                  <a:txBody>
                    <a:bodyPr/>
                    <a:lstStyle/>
                    <a:p>
                      <a:pPr algn="r">
                        <a:lnSpc>
                          <a:spcPct val="107000"/>
                        </a:lnSpc>
                        <a:spcAft>
                          <a:spcPts val="0"/>
                        </a:spcAft>
                      </a:pPr>
                      <a:r>
                        <a:rPr lang="it-IT" sz="2200">
                          <a:effectLst/>
                        </a:rPr>
                        <a:t>yes</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1.31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0.008</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1.07</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1.60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1"/>
                  </a:ext>
                </a:extLst>
              </a:tr>
              <a:tr h="280089">
                <a:tc>
                  <a:txBody>
                    <a:bodyPr/>
                    <a:lstStyle/>
                    <a:p>
                      <a:pPr algn="r">
                        <a:lnSpc>
                          <a:spcPct val="107000"/>
                        </a:lnSpc>
                        <a:spcAft>
                          <a:spcPts val="0"/>
                        </a:spcAft>
                      </a:pPr>
                      <a:r>
                        <a:rPr lang="it-IT" sz="2200">
                          <a:effectLst/>
                        </a:rPr>
                        <a:t>Unknown</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0.83</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0.145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0.65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1.06</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2"/>
                  </a:ext>
                </a:extLst>
              </a:tr>
              <a:tr h="280089">
                <a:tc>
                  <a:txBody>
                    <a:bodyPr/>
                    <a:lstStyle/>
                    <a:p>
                      <a:pPr>
                        <a:lnSpc>
                          <a:spcPct val="107000"/>
                        </a:lnSpc>
                        <a:spcAft>
                          <a:spcPts val="0"/>
                        </a:spcAft>
                      </a:pPr>
                      <a:r>
                        <a:rPr lang="it-IT" sz="2200">
                          <a:effectLst/>
                        </a:rPr>
                        <a:t>CD4 cell count (classes)</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3"/>
                  </a:ext>
                </a:extLst>
              </a:tr>
              <a:tr h="280089">
                <a:tc>
                  <a:txBody>
                    <a:bodyPr/>
                    <a:lstStyle/>
                    <a:p>
                      <a:pPr algn="r">
                        <a:lnSpc>
                          <a:spcPct val="107000"/>
                        </a:lnSpc>
                        <a:spcAft>
                          <a:spcPts val="0"/>
                        </a:spcAft>
                      </a:pPr>
                      <a:r>
                        <a:rPr lang="it-IT" sz="2200">
                          <a:effectLst/>
                        </a:rPr>
                        <a:t>&lt;=200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 (ref)</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dirty="0">
                          <a:effectLst/>
                        </a:rPr>
                        <a:t> </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4"/>
                  </a:ext>
                </a:extLst>
              </a:tr>
              <a:tr h="280089">
                <a:tc>
                  <a:txBody>
                    <a:bodyPr/>
                    <a:lstStyle/>
                    <a:p>
                      <a:pPr algn="r">
                        <a:lnSpc>
                          <a:spcPct val="107000"/>
                        </a:lnSpc>
                        <a:spcAft>
                          <a:spcPts val="0"/>
                        </a:spcAft>
                      </a:pPr>
                      <a:r>
                        <a:rPr lang="it-IT" sz="2200">
                          <a:effectLst/>
                        </a:rPr>
                        <a:t>201-350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0.44</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0.000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dirty="0">
                          <a:effectLst/>
                        </a:rPr>
                        <a:t>0.35</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0.57</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5"/>
                  </a:ext>
                </a:extLst>
              </a:tr>
              <a:tr h="280089">
                <a:tc>
                  <a:txBody>
                    <a:bodyPr/>
                    <a:lstStyle/>
                    <a:p>
                      <a:pPr algn="r">
                        <a:lnSpc>
                          <a:spcPct val="107000"/>
                        </a:lnSpc>
                        <a:spcAft>
                          <a:spcPts val="0"/>
                        </a:spcAft>
                      </a:pPr>
                      <a:r>
                        <a:rPr lang="it-IT" sz="2200">
                          <a:effectLst/>
                        </a:rPr>
                        <a:t>351-500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0.28</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0.000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dirty="0">
                          <a:effectLst/>
                        </a:rPr>
                        <a:t>0.22</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0.37</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6"/>
                  </a:ext>
                </a:extLst>
              </a:tr>
              <a:tr h="280089">
                <a:tc>
                  <a:txBody>
                    <a:bodyPr/>
                    <a:lstStyle/>
                    <a:p>
                      <a:pPr algn="r">
                        <a:lnSpc>
                          <a:spcPct val="107000"/>
                        </a:lnSpc>
                        <a:spcAft>
                          <a:spcPts val="0"/>
                        </a:spcAft>
                      </a:pPr>
                      <a:r>
                        <a:rPr lang="it-IT" sz="2200">
                          <a:effectLst/>
                        </a:rPr>
                        <a:t>&gt;500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0.23</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0.000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dirty="0">
                          <a:effectLst/>
                        </a:rPr>
                        <a:t>0.18</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0.30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7"/>
                  </a:ext>
                </a:extLst>
              </a:tr>
              <a:tr h="280089">
                <a:tc>
                  <a:txBody>
                    <a:bodyPr/>
                    <a:lstStyle/>
                    <a:p>
                      <a:pPr algn="r">
                        <a:lnSpc>
                          <a:spcPct val="107000"/>
                        </a:lnSpc>
                        <a:spcAft>
                          <a:spcPts val="0"/>
                        </a:spcAft>
                      </a:pPr>
                      <a:r>
                        <a:rPr lang="it-IT" sz="2200">
                          <a:effectLst/>
                        </a:rPr>
                        <a:t>Missing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0.47</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0.276</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0.12</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1.82</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8"/>
                  </a:ext>
                </a:extLst>
              </a:tr>
              <a:tr h="280089">
                <a:tc>
                  <a:txBody>
                    <a:bodyPr/>
                    <a:lstStyle/>
                    <a:p>
                      <a:pPr>
                        <a:lnSpc>
                          <a:spcPct val="107000"/>
                        </a:lnSpc>
                        <a:spcAft>
                          <a:spcPts val="0"/>
                        </a:spcAft>
                      </a:pPr>
                      <a:r>
                        <a:rPr lang="en-US" sz="2200">
                          <a:effectLst/>
                        </a:rPr>
                        <a:t>HIV viral load copies/ml (classes)</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200" dirty="0">
                          <a:effectLst/>
                        </a:rPr>
                        <a:t> </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9"/>
                  </a:ext>
                </a:extLst>
              </a:tr>
              <a:tr h="280089">
                <a:tc>
                  <a:txBody>
                    <a:bodyPr/>
                    <a:lstStyle/>
                    <a:p>
                      <a:pPr algn="r">
                        <a:lnSpc>
                          <a:spcPct val="107000"/>
                        </a:lnSpc>
                        <a:spcAft>
                          <a:spcPts val="0"/>
                        </a:spcAft>
                      </a:pPr>
                      <a:r>
                        <a:rPr lang="it-IT" sz="2200">
                          <a:effectLst/>
                        </a:rPr>
                        <a:t>&lt;=50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 (ref)</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30"/>
                  </a:ext>
                </a:extLst>
              </a:tr>
              <a:tr h="280089">
                <a:tc>
                  <a:txBody>
                    <a:bodyPr/>
                    <a:lstStyle/>
                    <a:p>
                      <a:pPr algn="r">
                        <a:lnSpc>
                          <a:spcPct val="107000"/>
                        </a:lnSpc>
                        <a:spcAft>
                          <a:spcPts val="0"/>
                        </a:spcAft>
                      </a:pPr>
                      <a:r>
                        <a:rPr lang="it-IT" sz="2200">
                          <a:effectLst/>
                        </a:rPr>
                        <a:t>51-10000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1.69</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0.000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dirty="0">
                          <a:effectLst/>
                        </a:rPr>
                        <a:t>1.39</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2.06</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31"/>
                  </a:ext>
                </a:extLst>
              </a:tr>
              <a:tr h="280089">
                <a:tc>
                  <a:txBody>
                    <a:bodyPr/>
                    <a:lstStyle/>
                    <a:p>
                      <a:pPr algn="r">
                        <a:lnSpc>
                          <a:spcPct val="107000"/>
                        </a:lnSpc>
                        <a:spcAft>
                          <a:spcPts val="0"/>
                        </a:spcAft>
                      </a:pPr>
                      <a:r>
                        <a:rPr lang="it-IT" sz="2200">
                          <a:effectLst/>
                        </a:rPr>
                        <a:t>&gt;10000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1.62</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0.000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dirty="0">
                          <a:effectLst/>
                        </a:rPr>
                        <a:t>1.27</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2.08</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32"/>
                  </a:ext>
                </a:extLst>
              </a:tr>
              <a:tr h="280089">
                <a:tc>
                  <a:txBody>
                    <a:bodyPr/>
                    <a:lstStyle/>
                    <a:p>
                      <a:pPr algn="r">
                        <a:lnSpc>
                          <a:spcPct val="107000"/>
                        </a:lnSpc>
                        <a:spcAft>
                          <a:spcPts val="0"/>
                        </a:spcAft>
                      </a:pPr>
                      <a:r>
                        <a:rPr lang="it-IT" sz="2200">
                          <a:effectLst/>
                        </a:rPr>
                        <a:t>Missing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1.51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0.510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dirty="0">
                          <a:effectLst/>
                        </a:rPr>
                        <a:t>0.44</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5.21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33"/>
                  </a:ext>
                </a:extLst>
              </a:tr>
              <a:tr h="280089">
                <a:tc>
                  <a:txBody>
                    <a:bodyPr/>
                    <a:lstStyle/>
                    <a:p>
                      <a:pPr>
                        <a:lnSpc>
                          <a:spcPct val="107000"/>
                        </a:lnSpc>
                        <a:spcAft>
                          <a:spcPts val="0"/>
                        </a:spcAft>
                      </a:pPr>
                      <a:r>
                        <a:rPr lang="it-IT" sz="2200">
                          <a:effectLst/>
                        </a:rPr>
                        <a:t>Hepatitis C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34"/>
                  </a:ext>
                </a:extLst>
              </a:tr>
              <a:tr h="280089">
                <a:tc>
                  <a:txBody>
                    <a:bodyPr/>
                    <a:lstStyle/>
                    <a:p>
                      <a:pPr algn="r">
                        <a:lnSpc>
                          <a:spcPct val="107000"/>
                        </a:lnSpc>
                        <a:spcAft>
                          <a:spcPts val="0"/>
                        </a:spcAft>
                      </a:pPr>
                      <a:r>
                        <a:rPr lang="it-IT" sz="2200">
                          <a:effectLst/>
                        </a:rPr>
                        <a:t>Negative</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 (ref)</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35"/>
                  </a:ext>
                </a:extLst>
              </a:tr>
              <a:tr h="280089">
                <a:tc>
                  <a:txBody>
                    <a:bodyPr/>
                    <a:lstStyle/>
                    <a:p>
                      <a:pPr algn="r">
                        <a:lnSpc>
                          <a:spcPct val="107000"/>
                        </a:lnSpc>
                        <a:spcAft>
                          <a:spcPts val="0"/>
                        </a:spcAft>
                      </a:pPr>
                      <a:r>
                        <a:rPr lang="it-IT" sz="2200">
                          <a:effectLst/>
                        </a:rPr>
                        <a:t>Positive</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1.16</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0.471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0.77</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1.76</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36"/>
                  </a:ext>
                </a:extLst>
              </a:tr>
              <a:tr h="280089">
                <a:tc>
                  <a:txBody>
                    <a:bodyPr/>
                    <a:lstStyle/>
                    <a:p>
                      <a:pPr algn="r">
                        <a:lnSpc>
                          <a:spcPct val="107000"/>
                        </a:lnSpc>
                        <a:spcAft>
                          <a:spcPts val="0"/>
                        </a:spcAft>
                      </a:pPr>
                      <a:r>
                        <a:rPr lang="it-IT" sz="2200">
                          <a:effectLst/>
                        </a:rPr>
                        <a:t>Unknown</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0.67</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0.010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0.50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0.91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37"/>
                  </a:ext>
                </a:extLst>
              </a:tr>
              <a:tr h="280089">
                <a:tc>
                  <a:txBody>
                    <a:bodyPr/>
                    <a:lstStyle/>
                    <a:p>
                      <a:pPr>
                        <a:lnSpc>
                          <a:spcPct val="107000"/>
                        </a:lnSpc>
                        <a:spcAft>
                          <a:spcPts val="0"/>
                        </a:spcAft>
                      </a:pPr>
                      <a:r>
                        <a:rPr lang="en-US" sz="2200">
                          <a:effectLst/>
                        </a:rPr>
                        <a:t>Time from HIV diagnosis to first ART (months) (classes)</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US"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200" dirty="0">
                          <a:effectLst/>
                        </a:rPr>
                        <a:t> </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38"/>
                  </a:ext>
                </a:extLst>
              </a:tr>
              <a:tr h="280089">
                <a:tc>
                  <a:txBody>
                    <a:bodyPr/>
                    <a:lstStyle/>
                    <a:p>
                      <a:pPr algn="r">
                        <a:lnSpc>
                          <a:spcPct val="107000"/>
                        </a:lnSpc>
                        <a:spcAft>
                          <a:spcPts val="0"/>
                        </a:spcAft>
                      </a:pPr>
                      <a:r>
                        <a:rPr lang="it-IT" sz="2200">
                          <a:effectLst/>
                        </a:rPr>
                        <a:t>0-2</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 (ref)</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39"/>
                  </a:ext>
                </a:extLst>
              </a:tr>
              <a:tr h="280089">
                <a:tc>
                  <a:txBody>
                    <a:bodyPr/>
                    <a:lstStyle/>
                    <a:p>
                      <a:pPr algn="r">
                        <a:lnSpc>
                          <a:spcPct val="107000"/>
                        </a:lnSpc>
                        <a:spcAft>
                          <a:spcPts val="0"/>
                        </a:spcAft>
                      </a:pPr>
                      <a:r>
                        <a:rPr lang="it-IT" sz="2200">
                          <a:effectLst/>
                        </a:rPr>
                        <a:t>2-20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0.78</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0.034</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0.62</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a:effectLst/>
                        </a:rPr>
                        <a:t>0.98</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40"/>
                  </a:ext>
                </a:extLst>
              </a:tr>
              <a:tr h="280089">
                <a:tc>
                  <a:txBody>
                    <a:bodyPr/>
                    <a:lstStyle/>
                    <a:p>
                      <a:pPr algn="r">
                        <a:lnSpc>
                          <a:spcPct val="107000"/>
                        </a:lnSpc>
                        <a:spcAft>
                          <a:spcPts val="0"/>
                        </a:spcAft>
                      </a:pPr>
                      <a:r>
                        <a:rPr lang="it-IT" sz="2200" dirty="0">
                          <a:effectLst/>
                        </a:rPr>
                        <a:t>&gt;20</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it-IT" sz="2200">
                          <a:effectLst/>
                        </a:rPr>
                        <a:t>1.21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dirty="0">
                          <a:effectLst/>
                        </a:rPr>
                        <a:t>0.103</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dirty="0">
                          <a:effectLst/>
                        </a:rPr>
                        <a:t>0.96</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it-IT" sz="2200" dirty="0">
                          <a:effectLst/>
                        </a:rPr>
                        <a:t>1.52</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41"/>
                  </a:ext>
                </a:extLst>
              </a:tr>
            </a:tbl>
          </a:graphicData>
        </a:graphic>
      </p:graphicFrame>
      <p:sp>
        <p:nvSpPr>
          <p:cNvPr id="28" name="CasellaDiTesto 27"/>
          <p:cNvSpPr txBox="1"/>
          <p:nvPr/>
        </p:nvSpPr>
        <p:spPr>
          <a:xfrm>
            <a:off x="20766433" y="11705510"/>
            <a:ext cx="9716893" cy="1569660"/>
          </a:xfrm>
          <a:prstGeom prst="rect">
            <a:avLst/>
          </a:prstGeom>
          <a:noFill/>
        </p:spPr>
        <p:txBody>
          <a:bodyPr wrap="square" rtlCol="0">
            <a:spAutoFit/>
          </a:bodyPr>
          <a:lstStyle/>
          <a:p>
            <a:r>
              <a:rPr lang="en-US" sz="3200" b="1" dirty="0">
                <a:solidFill>
                  <a:srgbClr val="FF0000"/>
                </a:solidFill>
              </a:rPr>
              <a:t>Table 2 Hospitalization rates, overall and for grouping, per period</a:t>
            </a:r>
            <a:endParaRPr lang="it-IT" sz="3200" b="1" dirty="0">
              <a:solidFill>
                <a:srgbClr val="FF0000"/>
              </a:solidFill>
            </a:endParaRPr>
          </a:p>
          <a:p>
            <a:endParaRPr lang="it-IT" sz="3200" b="1" dirty="0">
              <a:solidFill>
                <a:srgbClr val="FF0000"/>
              </a:solidFill>
            </a:endParaRPr>
          </a:p>
        </p:txBody>
      </p:sp>
      <p:graphicFrame>
        <p:nvGraphicFramePr>
          <p:cNvPr id="29" name="Tabella 28"/>
          <p:cNvGraphicFramePr>
            <a:graphicFrameLocks noGrp="1"/>
          </p:cNvGraphicFramePr>
          <p:nvPr>
            <p:extLst>
              <p:ext uri="{D42A27DB-BD31-4B8C-83A1-F6EECF244321}">
                <p14:modId xmlns:p14="http://schemas.microsoft.com/office/powerpoint/2010/main" val="3834510935"/>
              </p:ext>
            </p:extLst>
          </p:nvPr>
        </p:nvGraphicFramePr>
        <p:xfrm>
          <a:off x="20947998" y="12935333"/>
          <a:ext cx="7623308" cy="7324926"/>
        </p:xfrm>
        <a:graphic>
          <a:graphicData uri="http://schemas.openxmlformats.org/drawingml/2006/table">
            <a:tbl>
              <a:tblPr firstRow="1" firstCol="1" bandRow="1">
                <a:tableStyleId>{5C22544A-7EE6-4342-B048-85BDC9FD1C3A}</a:tableStyleId>
              </a:tblPr>
              <a:tblGrid>
                <a:gridCol w="3046165">
                  <a:extLst>
                    <a:ext uri="{9D8B030D-6E8A-4147-A177-3AD203B41FA5}">
                      <a16:colId xmlns:a16="http://schemas.microsoft.com/office/drawing/2014/main" val="20000"/>
                    </a:ext>
                  </a:extLst>
                </a:gridCol>
                <a:gridCol w="2027267">
                  <a:extLst>
                    <a:ext uri="{9D8B030D-6E8A-4147-A177-3AD203B41FA5}">
                      <a16:colId xmlns:a16="http://schemas.microsoft.com/office/drawing/2014/main" val="20001"/>
                    </a:ext>
                  </a:extLst>
                </a:gridCol>
                <a:gridCol w="934282">
                  <a:extLst>
                    <a:ext uri="{9D8B030D-6E8A-4147-A177-3AD203B41FA5}">
                      <a16:colId xmlns:a16="http://schemas.microsoft.com/office/drawing/2014/main" val="20002"/>
                    </a:ext>
                  </a:extLst>
                </a:gridCol>
                <a:gridCol w="807797">
                  <a:extLst>
                    <a:ext uri="{9D8B030D-6E8A-4147-A177-3AD203B41FA5}">
                      <a16:colId xmlns:a16="http://schemas.microsoft.com/office/drawing/2014/main" val="20003"/>
                    </a:ext>
                  </a:extLst>
                </a:gridCol>
                <a:gridCol w="807797">
                  <a:extLst>
                    <a:ext uri="{9D8B030D-6E8A-4147-A177-3AD203B41FA5}">
                      <a16:colId xmlns:a16="http://schemas.microsoft.com/office/drawing/2014/main" val="20004"/>
                    </a:ext>
                  </a:extLst>
                </a:gridCol>
              </a:tblGrid>
              <a:tr h="809826">
                <a:tc>
                  <a:txBody>
                    <a:bodyPr/>
                    <a:lstStyle/>
                    <a:p>
                      <a:pPr>
                        <a:lnSpc>
                          <a:spcPct val="107000"/>
                        </a:lnSpc>
                        <a:spcAft>
                          <a:spcPts val="0"/>
                        </a:spcAft>
                      </a:pPr>
                      <a:r>
                        <a:rPr lang="en-US"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dirty="0">
                          <a:effectLst/>
                        </a:rPr>
                        <a:t>N. of </a:t>
                      </a:r>
                      <a:r>
                        <a:rPr lang="it-IT" sz="2200" dirty="0" err="1">
                          <a:effectLst/>
                        </a:rPr>
                        <a:t>hospitalizations</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IR*100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it-IT" sz="2200">
                          <a:effectLst/>
                        </a:rPr>
                        <a:t>95%CI</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it-IT"/>
                    </a:p>
                  </a:txBody>
                  <a:tcPr/>
                </a:tc>
                <a:extLst>
                  <a:ext uri="{0D108BD9-81ED-4DB2-BD59-A6C34878D82A}">
                    <a16:rowId xmlns:a16="http://schemas.microsoft.com/office/drawing/2014/main" val="10000"/>
                  </a:ext>
                </a:extLst>
              </a:tr>
              <a:tr h="269942">
                <a:tc>
                  <a:txBody>
                    <a:bodyPr/>
                    <a:lstStyle/>
                    <a:p>
                      <a:pPr>
                        <a:lnSpc>
                          <a:spcPct val="107000"/>
                        </a:lnSpc>
                        <a:spcAft>
                          <a:spcPts val="0"/>
                        </a:spcAft>
                      </a:pPr>
                      <a:r>
                        <a:rPr lang="it-IT" sz="2200">
                          <a:effectLst/>
                        </a:rPr>
                        <a:t>All hospitalizations</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69942">
                <a:tc>
                  <a:txBody>
                    <a:bodyPr/>
                    <a:lstStyle/>
                    <a:p>
                      <a:pPr>
                        <a:lnSpc>
                          <a:spcPct val="107000"/>
                        </a:lnSpc>
                        <a:spcAft>
                          <a:spcPts val="0"/>
                        </a:spcAft>
                      </a:pPr>
                      <a:r>
                        <a:rPr lang="it-IT" sz="2200">
                          <a:effectLst/>
                        </a:rPr>
                        <a:t>2008-2011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185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5.80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5.02</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6.70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69942">
                <a:tc>
                  <a:txBody>
                    <a:bodyPr/>
                    <a:lstStyle/>
                    <a:p>
                      <a:pPr>
                        <a:lnSpc>
                          <a:spcPct val="107000"/>
                        </a:lnSpc>
                        <a:spcAft>
                          <a:spcPts val="0"/>
                        </a:spcAft>
                      </a:pPr>
                      <a:r>
                        <a:rPr lang="it-IT" sz="2200">
                          <a:effectLst/>
                        </a:rPr>
                        <a:t>2012-2015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478</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3.16</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2.89</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3.46</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69942">
                <a:tc>
                  <a:txBody>
                    <a:bodyPr/>
                    <a:lstStyle/>
                    <a:p>
                      <a:pPr>
                        <a:lnSpc>
                          <a:spcPct val="107000"/>
                        </a:lnSpc>
                        <a:spcAft>
                          <a:spcPts val="0"/>
                        </a:spcAft>
                      </a:pPr>
                      <a:r>
                        <a:rPr lang="it-IT" sz="2200">
                          <a:effectLst/>
                        </a:rPr>
                        <a:t>2016-2018</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395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2.21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2.00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2.44</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69942">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69942">
                <a:tc>
                  <a:txBody>
                    <a:bodyPr/>
                    <a:lstStyle/>
                    <a:p>
                      <a:pPr>
                        <a:lnSpc>
                          <a:spcPct val="107000"/>
                        </a:lnSpc>
                        <a:spcAft>
                          <a:spcPts val="0"/>
                        </a:spcAft>
                      </a:pPr>
                      <a:r>
                        <a:rPr lang="it-IT" sz="2200">
                          <a:effectLst/>
                        </a:rPr>
                        <a:t>AIDS defining conditions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69942">
                <a:tc>
                  <a:txBody>
                    <a:bodyPr/>
                    <a:lstStyle/>
                    <a:p>
                      <a:pPr>
                        <a:lnSpc>
                          <a:spcPct val="107000"/>
                        </a:lnSpc>
                        <a:spcAft>
                          <a:spcPts val="0"/>
                        </a:spcAft>
                      </a:pPr>
                      <a:r>
                        <a:rPr lang="it-IT" sz="2200">
                          <a:effectLst/>
                        </a:rPr>
                        <a:t>2008-2011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56</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1.76</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1.35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2.28</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69942">
                <a:tc>
                  <a:txBody>
                    <a:bodyPr/>
                    <a:lstStyle/>
                    <a:p>
                      <a:pPr>
                        <a:lnSpc>
                          <a:spcPct val="107000"/>
                        </a:lnSpc>
                        <a:spcAft>
                          <a:spcPts val="0"/>
                        </a:spcAft>
                      </a:pPr>
                      <a:r>
                        <a:rPr lang="it-IT" sz="2200" dirty="0">
                          <a:effectLst/>
                        </a:rPr>
                        <a:t>2012-2015</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114</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0.75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0.63</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0.91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69942">
                <a:tc>
                  <a:txBody>
                    <a:bodyPr/>
                    <a:lstStyle/>
                    <a:p>
                      <a:pPr>
                        <a:lnSpc>
                          <a:spcPct val="107000"/>
                        </a:lnSpc>
                        <a:spcAft>
                          <a:spcPts val="0"/>
                        </a:spcAft>
                      </a:pPr>
                      <a:r>
                        <a:rPr lang="it-IT" sz="2200">
                          <a:effectLst/>
                        </a:rPr>
                        <a:t>2016-2018</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76</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0.43</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0.34</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0.53</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69942">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69942">
                <a:tc>
                  <a:txBody>
                    <a:bodyPr/>
                    <a:lstStyle/>
                    <a:p>
                      <a:pPr>
                        <a:lnSpc>
                          <a:spcPct val="107000"/>
                        </a:lnSpc>
                        <a:spcAft>
                          <a:spcPts val="0"/>
                        </a:spcAft>
                      </a:pPr>
                      <a:r>
                        <a:rPr lang="it-IT" sz="2200">
                          <a:effectLst/>
                        </a:rPr>
                        <a:t>Infections non-ADC</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269942">
                <a:tc>
                  <a:txBody>
                    <a:bodyPr/>
                    <a:lstStyle/>
                    <a:p>
                      <a:pPr>
                        <a:lnSpc>
                          <a:spcPct val="107000"/>
                        </a:lnSpc>
                        <a:spcAft>
                          <a:spcPts val="0"/>
                        </a:spcAft>
                      </a:pPr>
                      <a:r>
                        <a:rPr lang="it-IT" sz="2200">
                          <a:effectLst/>
                        </a:rPr>
                        <a:t>2008-2011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24</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0.75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0.50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1.12</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269942">
                <a:tc>
                  <a:txBody>
                    <a:bodyPr/>
                    <a:lstStyle/>
                    <a:p>
                      <a:pPr>
                        <a:lnSpc>
                          <a:spcPct val="107000"/>
                        </a:lnSpc>
                        <a:spcAft>
                          <a:spcPts val="0"/>
                        </a:spcAft>
                      </a:pPr>
                      <a:r>
                        <a:rPr lang="it-IT" sz="2200">
                          <a:effectLst/>
                        </a:rPr>
                        <a:t>2012-2015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94</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0.62</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0.51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0.76</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269942">
                <a:tc>
                  <a:txBody>
                    <a:bodyPr/>
                    <a:lstStyle/>
                    <a:p>
                      <a:pPr>
                        <a:lnSpc>
                          <a:spcPct val="107000"/>
                        </a:lnSpc>
                        <a:spcAft>
                          <a:spcPts val="0"/>
                        </a:spcAft>
                      </a:pPr>
                      <a:r>
                        <a:rPr lang="it-IT" sz="2200">
                          <a:effectLst/>
                        </a:rPr>
                        <a:t>2016-2018</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122</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0.68</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0.57</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0.82</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269942">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269942">
                <a:tc>
                  <a:txBody>
                    <a:bodyPr/>
                    <a:lstStyle/>
                    <a:p>
                      <a:pPr>
                        <a:lnSpc>
                          <a:spcPct val="107000"/>
                        </a:lnSpc>
                        <a:spcAft>
                          <a:spcPts val="0"/>
                        </a:spcAft>
                      </a:pPr>
                      <a:r>
                        <a:rPr lang="it-IT" sz="2200">
                          <a:effectLst/>
                        </a:rPr>
                        <a:t>Non-infections/non-ADC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t-IT" sz="2200">
                          <a:effectLst/>
                        </a:rPr>
                        <a:t> </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269942">
                <a:tc>
                  <a:txBody>
                    <a:bodyPr/>
                    <a:lstStyle/>
                    <a:p>
                      <a:pPr>
                        <a:lnSpc>
                          <a:spcPct val="107000"/>
                        </a:lnSpc>
                        <a:spcAft>
                          <a:spcPts val="0"/>
                        </a:spcAft>
                      </a:pPr>
                      <a:r>
                        <a:rPr lang="it-IT" sz="2200">
                          <a:effectLst/>
                        </a:rPr>
                        <a:t>2008-2011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105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3.29</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2.72</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3.98</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7"/>
                  </a:ext>
                </a:extLst>
              </a:tr>
              <a:tr h="269942">
                <a:tc>
                  <a:txBody>
                    <a:bodyPr/>
                    <a:lstStyle/>
                    <a:p>
                      <a:pPr>
                        <a:lnSpc>
                          <a:spcPct val="107000"/>
                        </a:lnSpc>
                        <a:spcAft>
                          <a:spcPts val="0"/>
                        </a:spcAft>
                      </a:pPr>
                      <a:r>
                        <a:rPr lang="it-IT" sz="2200">
                          <a:effectLst/>
                        </a:rPr>
                        <a:t>2012-2015</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270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1.79</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1.59</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2.01</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8"/>
                  </a:ext>
                </a:extLst>
              </a:tr>
              <a:tr h="269942">
                <a:tc>
                  <a:txBody>
                    <a:bodyPr/>
                    <a:lstStyle/>
                    <a:p>
                      <a:pPr>
                        <a:lnSpc>
                          <a:spcPct val="107000"/>
                        </a:lnSpc>
                        <a:spcAft>
                          <a:spcPts val="0"/>
                        </a:spcAft>
                      </a:pPr>
                      <a:r>
                        <a:rPr lang="it-IT" sz="2200" dirty="0">
                          <a:effectLst/>
                        </a:rPr>
                        <a:t>2016-2018</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197</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1.10</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a:effectLst/>
                        </a:rPr>
                        <a:t>0.96</a:t>
                      </a:r>
                      <a:endParaRPr lang="it-IT"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200" dirty="0">
                          <a:effectLst/>
                        </a:rPr>
                        <a:t>1.27</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9"/>
                  </a:ext>
                </a:extLst>
              </a:tr>
            </a:tbl>
          </a:graphicData>
        </a:graphic>
      </p:graphicFrame>
      <p:graphicFrame>
        <p:nvGraphicFramePr>
          <p:cNvPr id="30" name="Segnaposto contenuto 8"/>
          <p:cNvGraphicFramePr>
            <a:graphicFrameLocks/>
          </p:cNvGraphicFramePr>
          <p:nvPr>
            <p:extLst>
              <p:ext uri="{D42A27DB-BD31-4B8C-83A1-F6EECF244321}">
                <p14:modId xmlns:p14="http://schemas.microsoft.com/office/powerpoint/2010/main" val="2396139716"/>
              </p:ext>
            </p:extLst>
          </p:nvPr>
        </p:nvGraphicFramePr>
        <p:xfrm>
          <a:off x="0" y="21808683"/>
          <a:ext cx="10153650" cy="7050554"/>
        </p:xfrm>
        <a:graphic>
          <a:graphicData uri="http://schemas.openxmlformats.org/drawingml/2006/chart">
            <c:chart xmlns:c="http://schemas.openxmlformats.org/drawingml/2006/chart" xmlns:r="http://schemas.openxmlformats.org/officeDocument/2006/relationships" r:id="rId6"/>
          </a:graphicData>
        </a:graphic>
      </p:graphicFrame>
      <p:sp>
        <p:nvSpPr>
          <p:cNvPr id="31" name="CasellaDiTesto 30"/>
          <p:cNvSpPr txBox="1"/>
          <p:nvPr/>
        </p:nvSpPr>
        <p:spPr>
          <a:xfrm>
            <a:off x="9877008" y="10092460"/>
            <a:ext cx="10281168" cy="584775"/>
          </a:xfrm>
          <a:prstGeom prst="rect">
            <a:avLst/>
          </a:prstGeom>
          <a:noFill/>
        </p:spPr>
        <p:txBody>
          <a:bodyPr wrap="square" rtlCol="0">
            <a:spAutoFit/>
          </a:bodyPr>
          <a:lstStyle/>
          <a:p>
            <a:r>
              <a:rPr lang="en-US" sz="3200" b="1" dirty="0">
                <a:solidFill>
                  <a:srgbClr val="FF0000"/>
                </a:solidFill>
              </a:rPr>
              <a:t>Table 1 </a:t>
            </a:r>
            <a:r>
              <a:rPr lang="it-IT" sz="3200" b="1" dirty="0" err="1">
                <a:solidFill>
                  <a:srgbClr val="FF0000"/>
                </a:solidFill>
              </a:rPr>
              <a:t>Characteristics</a:t>
            </a:r>
            <a:r>
              <a:rPr lang="it-IT" sz="3200" b="1" dirty="0">
                <a:solidFill>
                  <a:srgbClr val="FF0000"/>
                </a:solidFill>
              </a:rPr>
              <a:t> of </a:t>
            </a:r>
            <a:r>
              <a:rPr lang="it-IT" sz="3200" b="1" dirty="0" err="1">
                <a:solidFill>
                  <a:srgbClr val="FF0000"/>
                </a:solidFill>
              </a:rPr>
              <a:t>enrolled</a:t>
            </a:r>
            <a:r>
              <a:rPr lang="it-IT" sz="3200" b="1" dirty="0">
                <a:solidFill>
                  <a:srgbClr val="FF0000"/>
                </a:solidFill>
              </a:rPr>
              <a:t> </a:t>
            </a:r>
            <a:r>
              <a:rPr lang="it-IT" sz="3200" b="1" dirty="0" err="1">
                <a:solidFill>
                  <a:srgbClr val="FF0000"/>
                </a:solidFill>
              </a:rPr>
              <a:t>participants</a:t>
            </a:r>
            <a:endParaRPr lang="it-IT" sz="3200" b="1" dirty="0">
              <a:solidFill>
                <a:srgbClr val="FF0000"/>
              </a:solidFill>
            </a:endParaRPr>
          </a:p>
        </p:txBody>
      </p:sp>
      <p:graphicFrame>
        <p:nvGraphicFramePr>
          <p:cNvPr id="17" name="Tabella 16"/>
          <p:cNvGraphicFramePr>
            <a:graphicFrameLocks noGrp="1"/>
          </p:cNvGraphicFramePr>
          <p:nvPr>
            <p:extLst>
              <p:ext uri="{D42A27DB-BD31-4B8C-83A1-F6EECF244321}">
                <p14:modId xmlns:p14="http://schemas.microsoft.com/office/powerpoint/2010/main" val="1855618470"/>
              </p:ext>
            </p:extLst>
          </p:nvPr>
        </p:nvGraphicFramePr>
        <p:xfrm>
          <a:off x="9928908" y="10693547"/>
          <a:ext cx="9841838" cy="16894367"/>
        </p:xfrm>
        <a:graphic>
          <a:graphicData uri="http://schemas.openxmlformats.org/drawingml/2006/table">
            <a:tbl>
              <a:tblPr firstRow="1" firstCol="1" bandRow="1">
                <a:tableStyleId>{5C22544A-7EE6-4342-B048-85BDC9FD1C3A}</a:tableStyleId>
              </a:tblPr>
              <a:tblGrid>
                <a:gridCol w="4102116">
                  <a:extLst>
                    <a:ext uri="{9D8B030D-6E8A-4147-A177-3AD203B41FA5}">
                      <a16:colId xmlns:a16="http://schemas.microsoft.com/office/drawing/2014/main" val="20000"/>
                    </a:ext>
                  </a:extLst>
                </a:gridCol>
                <a:gridCol w="903194">
                  <a:extLst>
                    <a:ext uri="{9D8B030D-6E8A-4147-A177-3AD203B41FA5}">
                      <a16:colId xmlns:a16="http://schemas.microsoft.com/office/drawing/2014/main" val="20002"/>
                    </a:ext>
                  </a:extLst>
                </a:gridCol>
                <a:gridCol w="915646">
                  <a:extLst>
                    <a:ext uri="{9D8B030D-6E8A-4147-A177-3AD203B41FA5}">
                      <a16:colId xmlns:a16="http://schemas.microsoft.com/office/drawing/2014/main" val="20003"/>
                    </a:ext>
                  </a:extLst>
                </a:gridCol>
                <a:gridCol w="713893">
                  <a:extLst>
                    <a:ext uri="{9D8B030D-6E8A-4147-A177-3AD203B41FA5}">
                      <a16:colId xmlns:a16="http://schemas.microsoft.com/office/drawing/2014/main" val="20005"/>
                    </a:ext>
                  </a:extLst>
                </a:gridCol>
                <a:gridCol w="791117">
                  <a:extLst>
                    <a:ext uri="{9D8B030D-6E8A-4147-A177-3AD203B41FA5}">
                      <a16:colId xmlns:a16="http://schemas.microsoft.com/office/drawing/2014/main" val="20006"/>
                    </a:ext>
                  </a:extLst>
                </a:gridCol>
                <a:gridCol w="745305">
                  <a:extLst>
                    <a:ext uri="{9D8B030D-6E8A-4147-A177-3AD203B41FA5}">
                      <a16:colId xmlns:a16="http://schemas.microsoft.com/office/drawing/2014/main" val="20007"/>
                    </a:ext>
                  </a:extLst>
                </a:gridCol>
                <a:gridCol w="908514">
                  <a:extLst>
                    <a:ext uri="{9D8B030D-6E8A-4147-A177-3AD203B41FA5}">
                      <a16:colId xmlns:a16="http://schemas.microsoft.com/office/drawing/2014/main" val="20008"/>
                    </a:ext>
                  </a:extLst>
                </a:gridCol>
                <a:gridCol w="762053">
                  <a:extLst>
                    <a:ext uri="{9D8B030D-6E8A-4147-A177-3AD203B41FA5}">
                      <a16:colId xmlns:a16="http://schemas.microsoft.com/office/drawing/2014/main" val="20009"/>
                    </a:ext>
                  </a:extLst>
                </a:gridCol>
              </a:tblGrid>
              <a:tr h="190500">
                <a:tc>
                  <a:txBody>
                    <a:bodyPr/>
                    <a:lstStyle/>
                    <a:p>
                      <a:pPr>
                        <a:lnSpc>
                          <a:spcPct val="107000"/>
                        </a:lnSpc>
                        <a:spcAft>
                          <a:spcPts val="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107000"/>
                        </a:lnSpc>
                        <a:spcAft>
                          <a:spcPts val="0"/>
                        </a:spcAft>
                      </a:pPr>
                      <a:r>
                        <a:rPr lang="it-IT" sz="1600" dirty="0" err="1">
                          <a:effectLst/>
                        </a:rPr>
                        <a:t>All</a:t>
                      </a:r>
                      <a:r>
                        <a:rPr lang="it-IT" sz="1600" dirty="0">
                          <a:effectLst/>
                        </a:rPr>
                        <a:t> </a:t>
                      </a:r>
                      <a:r>
                        <a:rPr lang="it-IT" sz="1600" dirty="0" err="1">
                          <a:effectLst/>
                        </a:rPr>
                        <a:t>enrolled</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it-IT"/>
                    </a:p>
                  </a:txBody>
                  <a:tcPr/>
                </a:tc>
                <a:tc gridSpan="2">
                  <a:txBody>
                    <a:bodyPr/>
                    <a:lstStyle/>
                    <a:p>
                      <a:pPr algn="ctr">
                        <a:lnSpc>
                          <a:spcPct val="107000"/>
                        </a:lnSpc>
                        <a:spcAft>
                          <a:spcPts val="0"/>
                        </a:spcAft>
                      </a:pPr>
                      <a:r>
                        <a:rPr lang="it-IT" sz="1600" dirty="0">
                          <a:effectLst/>
                        </a:rPr>
                        <a:t>Non-</a:t>
                      </a:r>
                      <a:r>
                        <a:rPr lang="it-IT" sz="1600" dirty="0" err="1">
                          <a:effectLst/>
                        </a:rPr>
                        <a:t>hospitalized</a:t>
                      </a: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it-IT"/>
                    </a:p>
                  </a:txBody>
                  <a:tcPr/>
                </a:tc>
                <a:tc gridSpan="2">
                  <a:txBody>
                    <a:bodyPr/>
                    <a:lstStyle/>
                    <a:p>
                      <a:pPr algn="ctr">
                        <a:lnSpc>
                          <a:spcPct val="107000"/>
                        </a:lnSpc>
                        <a:spcAft>
                          <a:spcPts val="0"/>
                        </a:spcAft>
                      </a:pPr>
                      <a:r>
                        <a:rPr lang="it-IT" sz="1600" dirty="0" err="1">
                          <a:effectLst/>
                        </a:rPr>
                        <a:t>Hospitalized</a:t>
                      </a:r>
                      <a:r>
                        <a:rPr lang="it-IT" sz="1600" dirty="0">
                          <a:effectLst/>
                        </a:rPr>
                        <a:t>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it-IT"/>
                    </a:p>
                  </a:txBody>
                  <a:tcPr/>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190500">
                <a:tc>
                  <a:txBody>
                    <a:bodyPr/>
                    <a:lstStyle/>
                    <a:p>
                      <a:pPr>
                        <a:lnSpc>
                          <a:spcPct val="107000"/>
                        </a:lnSpc>
                        <a:spcAft>
                          <a:spcPts val="0"/>
                        </a:spcAft>
                      </a:pPr>
                      <a:r>
                        <a:rPr lang="it-IT" sz="1400" b="1" dirty="0">
                          <a:effectLst/>
                        </a:rPr>
                        <a:t> </a:t>
                      </a:r>
                      <a:endParaRPr lang="it-IT"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107000"/>
                        </a:lnSpc>
                        <a:spcAft>
                          <a:spcPts val="0"/>
                        </a:spcAft>
                      </a:pPr>
                      <a:r>
                        <a:rPr lang="it-IT" sz="1400" b="1" dirty="0">
                          <a:effectLst/>
                        </a:rPr>
                        <a:t>N=9705</a:t>
                      </a:r>
                      <a:endParaRPr lang="it-IT"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it-IT"/>
                    </a:p>
                  </a:txBody>
                  <a:tcPr/>
                </a:tc>
                <a:tc gridSpan="2">
                  <a:txBody>
                    <a:bodyPr/>
                    <a:lstStyle/>
                    <a:p>
                      <a:pPr algn="ctr">
                        <a:lnSpc>
                          <a:spcPct val="107000"/>
                        </a:lnSpc>
                        <a:spcAft>
                          <a:spcPts val="0"/>
                        </a:spcAft>
                      </a:pPr>
                      <a:r>
                        <a:rPr lang="it-IT" sz="1400" b="1" dirty="0">
                          <a:effectLst/>
                        </a:rPr>
                        <a:t>N=8957</a:t>
                      </a:r>
                      <a:endParaRPr lang="it-IT"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it-IT"/>
                    </a:p>
                  </a:txBody>
                  <a:tcPr/>
                </a:tc>
                <a:tc gridSpan="2">
                  <a:txBody>
                    <a:bodyPr/>
                    <a:lstStyle/>
                    <a:p>
                      <a:pPr algn="ctr">
                        <a:lnSpc>
                          <a:spcPct val="107000"/>
                        </a:lnSpc>
                        <a:spcAft>
                          <a:spcPts val="0"/>
                        </a:spcAft>
                      </a:pPr>
                      <a:r>
                        <a:rPr lang="it-IT" sz="1400" b="1" dirty="0">
                          <a:effectLst/>
                        </a:rPr>
                        <a:t>N=748</a:t>
                      </a:r>
                      <a:endParaRPr lang="it-IT"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it-IT"/>
                    </a:p>
                  </a:txBody>
                  <a:tcPr/>
                </a:tc>
                <a:tc>
                  <a:txBody>
                    <a:bodyPr/>
                    <a:lstStyle/>
                    <a:p>
                      <a:pPr algn="r">
                        <a:lnSpc>
                          <a:spcPct val="107000"/>
                        </a:lnSpc>
                        <a:spcAft>
                          <a:spcPts val="0"/>
                        </a:spcAft>
                      </a:pPr>
                      <a:r>
                        <a:rPr lang="it-IT" sz="1400" b="1" dirty="0">
                          <a:effectLst/>
                        </a:rPr>
                        <a:t>p-</a:t>
                      </a:r>
                      <a:r>
                        <a:rPr lang="it-IT" sz="1400" b="1" dirty="0" err="1">
                          <a:effectLst/>
                        </a:rPr>
                        <a:t>value</a:t>
                      </a:r>
                      <a:r>
                        <a:rPr lang="it-IT" sz="1400" b="1" dirty="0">
                          <a:effectLst/>
                        </a:rPr>
                        <a:t>*</a:t>
                      </a:r>
                      <a:endParaRPr lang="it-IT"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90500">
                <a:tc>
                  <a:txBody>
                    <a:bodyPr/>
                    <a:lstStyle/>
                    <a:p>
                      <a:pPr>
                        <a:lnSpc>
                          <a:spcPct val="107000"/>
                        </a:lnSpc>
                        <a:spcAft>
                          <a:spcPts val="0"/>
                        </a:spcAft>
                      </a:pPr>
                      <a:r>
                        <a:rPr lang="en-US" sz="1400" dirty="0">
                          <a:effectLst/>
                        </a:rPr>
                        <a:t>Person-year</a:t>
                      </a:r>
                      <a:r>
                        <a:rPr lang="en-US" sz="1400" baseline="0" dirty="0">
                          <a:effectLst/>
                        </a:rPr>
                        <a:t> f</a:t>
                      </a:r>
                      <a:r>
                        <a:rPr lang="en-US" sz="1400" dirty="0">
                          <a:effectLst/>
                        </a:rPr>
                        <a:t>ollow-up (years) , median (IQR)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1.5-5.7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1.4-5.5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2.5-7.0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&lt;0.01</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90500">
                <a:tc>
                  <a:txBody>
                    <a:bodyPr/>
                    <a:lstStyle/>
                    <a:p>
                      <a:pPr>
                        <a:lnSpc>
                          <a:spcPct val="107000"/>
                        </a:lnSpc>
                        <a:spcAft>
                          <a:spcPts val="0"/>
                        </a:spcAft>
                      </a:pPr>
                      <a:r>
                        <a:rPr lang="it-IT" sz="1400" dirty="0">
                          <a:effectLst/>
                        </a:rPr>
                        <a:t>Gender, n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190500">
                <a:tc>
                  <a:txBody>
                    <a:bodyPr/>
                    <a:lstStyle/>
                    <a:p>
                      <a:pPr algn="r">
                        <a:lnSpc>
                          <a:spcPct val="107000"/>
                        </a:lnSpc>
                        <a:spcAft>
                          <a:spcPts val="0"/>
                        </a:spcAft>
                      </a:pPr>
                      <a:r>
                        <a:rPr lang="it-IT" sz="1400">
                          <a:effectLst/>
                        </a:rPr>
                        <a:t>Female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1.874</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19,3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1.684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18,8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190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25,4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190500">
                <a:tc>
                  <a:txBody>
                    <a:bodyPr/>
                    <a:lstStyle/>
                    <a:p>
                      <a:pPr algn="r">
                        <a:lnSpc>
                          <a:spcPct val="107000"/>
                        </a:lnSpc>
                        <a:spcAft>
                          <a:spcPts val="0"/>
                        </a:spcAft>
                      </a:pPr>
                      <a:r>
                        <a:rPr lang="it-IT" sz="1400" dirty="0">
                          <a:effectLst/>
                        </a:rPr>
                        <a:t>Male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7.831</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80,7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7.273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81,2</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558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74,6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190500">
                <a:tc>
                  <a:txBody>
                    <a:bodyPr/>
                    <a:lstStyle/>
                    <a:p>
                      <a:pPr>
                        <a:lnSpc>
                          <a:spcPct val="107000"/>
                        </a:lnSpc>
                        <a:spcAft>
                          <a:spcPts val="0"/>
                        </a:spcAft>
                      </a:pPr>
                      <a:r>
                        <a:rPr lang="en-US" sz="1400">
                          <a:effectLst/>
                        </a:rPr>
                        <a:t>Age at first ART (years), median (IQR)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32-48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31-47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35-51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&lt;0.01</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190500">
                <a:tc>
                  <a:txBody>
                    <a:bodyPr/>
                    <a:lstStyle/>
                    <a:p>
                      <a:pPr>
                        <a:lnSpc>
                          <a:spcPct val="107000"/>
                        </a:lnSpc>
                        <a:spcAft>
                          <a:spcPts val="0"/>
                        </a:spcAft>
                      </a:pPr>
                      <a:r>
                        <a:rPr lang="it-IT" sz="1400">
                          <a:effectLst/>
                        </a:rPr>
                        <a:t>Ethnicity, n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190500">
                <a:tc>
                  <a:txBody>
                    <a:bodyPr/>
                    <a:lstStyle/>
                    <a:p>
                      <a:pPr algn="r">
                        <a:lnSpc>
                          <a:spcPct val="107000"/>
                        </a:lnSpc>
                        <a:spcAft>
                          <a:spcPts val="0"/>
                        </a:spcAft>
                      </a:pPr>
                      <a:r>
                        <a:rPr lang="it-IT" sz="1400" dirty="0">
                          <a:effectLst/>
                        </a:rPr>
                        <a:t>Asian</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119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112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r h="190500">
                <a:tc>
                  <a:txBody>
                    <a:bodyPr/>
                    <a:lstStyle/>
                    <a:p>
                      <a:pPr algn="r">
                        <a:lnSpc>
                          <a:spcPct val="107000"/>
                        </a:lnSpc>
                        <a:spcAft>
                          <a:spcPts val="0"/>
                        </a:spcAft>
                      </a:pPr>
                      <a:r>
                        <a:rPr lang="it-IT" sz="1400">
                          <a:effectLst/>
                        </a:rPr>
                        <a:t>Black</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843</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8,7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770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8,6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9,8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0"/>
                  </a:ext>
                </a:extLst>
              </a:tr>
              <a:tr h="190500">
                <a:tc>
                  <a:txBody>
                    <a:bodyPr/>
                    <a:lstStyle/>
                    <a:p>
                      <a:pPr algn="r">
                        <a:lnSpc>
                          <a:spcPct val="107000"/>
                        </a:lnSpc>
                        <a:spcAft>
                          <a:spcPts val="0"/>
                        </a:spcAft>
                      </a:pPr>
                      <a:r>
                        <a:rPr lang="it-IT" sz="1400" dirty="0" err="1">
                          <a:effectLst/>
                        </a:rPr>
                        <a:t>Caucasian</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8037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82,8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7424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82,9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613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81,9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1"/>
                  </a:ext>
                </a:extLst>
              </a:tr>
              <a:tr h="190500">
                <a:tc>
                  <a:txBody>
                    <a:bodyPr/>
                    <a:lstStyle/>
                    <a:p>
                      <a:pPr algn="r">
                        <a:lnSpc>
                          <a:spcPct val="107000"/>
                        </a:lnSpc>
                        <a:spcAft>
                          <a:spcPts val="0"/>
                        </a:spcAft>
                      </a:pPr>
                      <a:r>
                        <a:rPr lang="it-IT" sz="1400">
                          <a:effectLst/>
                        </a:rPr>
                        <a:t>Hispanic/Latino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519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476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2"/>
                  </a:ext>
                </a:extLst>
              </a:tr>
              <a:tr h="190500">
                <a:tc>
                  <a:txBody>
                    <a:bodyPr/>
                    <a:lstStyle/>
                    <a:p>
                      <a:pPr algn="r">
                        <a:lnSpc>
                          <a:spcPct val="107000"/>
                        </a:lnSpc>
                        <a:spcAft>
                          <a:spcPts val="0"/>
                        </a:spcAft>
                      </a:pPr>
                      <a:r>
                        <a:rPr lang="it-IT" sz="1400">
                          <a:effectLst/>
                        </a:rPr>
                        <a:t>Other/unknwon</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187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175</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3"/>
                  </a:ext>
                </a:extLst>
              </a:tr>
              <a:tr h="190500">
                <a:tc>
                  <a:txBody>
                    <a:bodyPr/>
                    <a:lstStyle/>
                    <a:p>
                      <a:pPr>
                        <a:lnSpc>
                          <a:spcPct val="107000"/>
                        </a:lnSpc>
                        <a:spcAft>
                          <a:spcPts val="0"/>
                        </a:spcAft>
                      </a:pPr>
                      <a:r>
                        <a:rPr lang="it-IT" sz="1400">
                          <a:effectLst/>
                        </a:rPr>
                        <a:t>Nationality, n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4"/>
                  </a:ext>
                </a:extLst>
              </a:tr>
              <a:tr h="190500">
                <a:tc>
                  <a:txBody>
                    <a:bodyPr/>
                    <a:lstStyle/>
                    <a:p>
                      <a:pPr algn="r">
                        <a:lnSpc>
                          <a:spcPct val="107000"/>
                        </a:lnSpc>
                        <a:spcAft>
                          <a:spcPts val="0"/>
                        </a:spcAft>
                      </a:pPr>
                      <a:r>
                        <a:rPr lang="it-IT" sz="1400">
                          <a:effectLst/>
                        </a:rPr>
                        <a:t>Italian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7.531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77,6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6.954</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77,6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577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77,1</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5"/>
                  </a:ext>
                </a:extLst>
              </a:tr>
              <a:tr h="190500">
                <a:tc>
                  <a:txBody>
                    <a:bodyPr/>
                    <a:lstStyle/>
                    <a:p>
                      <a:pPr algn="r">
                        <a:lnSpc>
                          <a:spcPct val="107000"/>
                        </a:lnSpc>
                        <a:spcAft>
                          <a:spcPts val="0"/>
                        </a:spcAft>
                      </a:pPr>
                      <a:r>
                        <a:rPr lang="it-IT" sz="1400">
                          <a:effectLst/>
                        </a:rPr>
                        <a:t>Other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2.174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22,4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2.003</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22,4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171</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22,9</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0,753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6"/>
                  </a:ext>
                </a:extLst>
              </a:tr>
              <a:tr h="190500">
                <a:tc>
                  <a:txBody>
                    <a:bodyPr/>
                    <a:lstStyle/>
                    <a:p>
                      <a:pPr>
                        <a:lnSpc>
                          <a:spcPct val="107000"/>
                        </a:lnSpc>
                        <a:spcAft>
                          <a:spcPts val="0"/>
                        </a:spcAft>
                      </a:pPr>
                      <a:r>
                        <a:rPr lang="it-IT" sz="1400">
                          <a:effectLst/>
                        </a:rPr>
                        <a:t>Risk factor, n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7"/>
                  </a:ext>
                </a:extLst>
              </a:tr>
              <a:tr h="190500">
                <a:tc>
                  <a:txBody>
                    <a:bodyPr/>
                    <a:lstStyle/>
                    <a:p>
                      <a:pPr algn="r">
                        <a:lnSpc>
                          <a:spcPct val="107000"/>
                        </a:lnSpc>
                        <a:spcAft>
                          <a:spcPts val="0"/>
                        </a:spcAft>
                      </a:pPr>
                      <a:r>
                        <a:rPr lang="it-IT" sz="1400">
                          <a:effectLst/>
                        </a:rPr>
                        <a:t>Heterosexual</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3.751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38,6</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3.425</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38,2</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326</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43,6</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8"/>
                  </a:ext>
                </a:extLst>
              </a:tr>
              <a:tr h="190500">
                <a:tc>
                  <a:txBody>
                    <a:bodyPr/>
                    <a:lstStyle/>
                    <a:p>
                      <a:pPr algn="r">
                        <a:lnSpc>
                          <a:spcPct val="107000"/>
                        </a:lnSpc>
                        <a:spcAft>
                          <a:spcPts val="0"/>
                        </a:spcAft>
                      </a:pPr>
                      <a:r>
                        <a:rPr lang="it-IT" sz="1400">
                          <a:effectLst/>
                        </a:rPr>
                        <a:t>IDU</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659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6,8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566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6,3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93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12,4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9"/>
                  </a:ext>
                </a:extLst>
              </a:tr>
              <a:tr h="190500">
                <a:tc>
                  <a:txBody>
                    <a:bodyPr/>
                    <a:lstStyle/>
                    <a:p>
                      <a:pPr algn="r">
                        <a:lnSpc>
                          <a:spcPct val="107000"/>
                        </a:lnSpc>
                        <a:spcAft>
                          <a:spcPts val="0"/>
                        </a:spcAft>
                      </a:pPr>
                      <a:r>
                        <a:rPr lang="it-IT" sz="1400">
                          <a:effectLst/>
                        </a:rPr>
                        <a:t>MSM</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4.647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47,9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4.374</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48,8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273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36,5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20"/>
                  </a:ext>
                </a:extLst>
              </a:tr>
              <a:tr h="190500">
                <a:tc>
                  <a:txBody>
                    <a:bodyPr/>
                    <a:lstStyle/>
                    <a:p>
                      <a:pPr algn="r">
                        <a:lnSpc>
                          <a:spcPct val="107000"/>
                        </a:lnSpc>
                        <a:spcAft>
                          <a:spcPts val="0"/>
                        </a:spcAft>
                      </a:pPr>
                      <a:r>
                        <a:rPr lang="it-IT" sz="1400">
                          <a:effectLst/>
                        </a:rPr>
                        <a:t>Other/Unknown</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648</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6,7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592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6,6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&lt;0.01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21"/>
                  </a:ext>
                </a:extLst>
              </a:tr>
              <a:tr h="190500">
                <a:tc>
                  <a:txBody>
                    <a:bodyPr/>
                    <a:lstStyle/>
                    <a:p>
                      <a:pPr>
                        <a:lnSpc>
                          <a:spcPct val="107000"/>
                        </a:lnSpc>
                        <a:spcAft>
                          <a:spcPts val="0"/>
                        </a:spcAft>
                      </a:pPr>
                      <a:r>
                        <a:rPr lang="it-IT" sz="1400">
                          <a:effectLst/>
                        </a:rPr>
                        <a:t>Education, n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22"/>
                  </a:ext>
                </a:extLst>
              </a:tr>
              <a:tr h="190500">
                <a:tc>
                  <a:txBody>
                    <a:bodyPr/>
                    <a:lstStyle/>
                    <a:p>
                      <a:pPr algn="r">
                        <a:lnSpc>
                          <a:spcPct val="107000"/>
                        </a:lnSpc>
                        <a:spcAft>
                          <a:spcPts val="0"/>
                        </a:spcAft>
                      </a:pPr>
                      <a:r>
                        <a:rPr lang="it-IT" sz="1400">
                          <a:effectLst/>
                        </a:rPr>
                        <a:t>Primary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456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398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23"/>
                  </a:ext>
                </a:extLst>
              </a:tr>
              <a:tr h="190500">
                <a:tc>
                  <a:txBody>
                    <a:bodyPr/>
                    <a:lstStyle/>
                    <a:p>
                      <a:pPr algn="r">
                        <a:lnSpc>
                          <a:spcPct val="107000"/>
                        </a:lnSpc>
                        <a:spcAft>
                          <a:spcPts val="0"/>
                        </a:spcAft>
                      </a:pPr>
                      <a:r>
                        <a:rPr lang="it-IT" sz="1400">
                          <a:effectLst/>
                        </a:rPr>
                        <a:t>Secondary</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1.569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16,2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1.404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15,7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165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22,1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24"/>
                  </a:ext>
                </a:extLst>
              </a:tr>
              <a:tr h="190500">
                <a:tc>
                  <a:txBody>
                    <a:bodyPr/>
                    <a:lstStyle/>
                    <a:p>
                      <a:pPr algn="r">
                        <a:lnSpc>
                          <a:spcPct val="107000"/>
                        </a:lnSpc>
                        <a:spcAft>
                          <a:spcPts val="0"/>
                        </a:spcAft>
                      </a:pPr>
                      <a:r>
                        <a:rPr lang="it-IT" sz="1400">
                          <a:effectLst/>
                        </a:rPr>
                        <a:t>High</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2.890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29,8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2.706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30,2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184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24,6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25"/>
                  </a:ext>
                </a:extLst>
              </a:tr>
              <a:tr h="190500">
                <a:tc>
                  <a:txBody>
                    <a:bodyPr/>
                    <a:lstStyle/>
                    <a:p>
                      <a:pPr algn="r">
                        <a:lnSpc>
                          <a:spcPct val="107000"/>
                        </a:lnSpc>
                        <a:spcAft>
                          <a:spcPts val="0"/>
                        </a:spcAft>
                      </a:pPr>
                      <a:r>
                        <a:rPr lang="it-IT" sz="1400">
                          <a:effectLst/>
                        </a:rPr>
                        <a:t>Degree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1.214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12,5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1.135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12,7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10,6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26"/>
                  </a:ext>
                </a:extLst>
              </a:tr>
              <a:tr h="190500">
                <a:tc>
                  <a:txBody>
                    <a:bodyPr/>
                    <a:lstStyle/>
                    <a:p>
                      <a:pPr algn="r">
                        <a:lnSpc>
                          <a:spcPct val="107000"/>
                        </a:lnSpc>
                        <a:spcAft>
                          <a:spcPts val="0"/>
                        </a:spcAft>
                      </a:pPr>
                      <a:r>
                        <a:rPr lang="it-IT" sz="1400">
                          <a:effectLst/>
                        </a:rPr>
                        <a:t>Unknown</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3.576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36,8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3.314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262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&lt;0.01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27"/>
                  </a:ext>
                </a:extLst>
              </a:tr>
              <a:tr h="190500">
                <a:tc>
                  <a:txBody>
                    <a:bodyPr/>
                    <a:lstStyle/>
                    <a:p>
                      <a:pPr>
                        <a:lnSpc>
                          <a:spcPct val="107000"/>
                        </a:lnSpc>
                        <a:spcAft>
                          <a:spcPts val="0"/>
                        </a:spcAft>
                      </a:pPr>
                      <a:r>
                        <a:rPr lang="it-IT" sz="1400">
                          <a:effectLst/>
                        </a:rPr>
                        <a:t>Occupation, n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28"/>
                  </a:ext>
                </a:extLst>
              </a:tr>
              <a:tr h="190500">
                <a:tc>
                  <a:txBody>
                    <a:bodyPr/>
                    <a:lstStyle/>
                    <a:p>
                      <a:pPr algn="r">
                        <a:lnSpc>
                          <a:spcPct val="107000"/>
                        </a:lnSpc>
                        <a:spcAft>
                          <a:spcPts val="0"/>
                        </a:spcAft>
                      </a:pPr>
                      <a:r>
                        <a:rPr lang="it-IT" sz="1400">
                          <a:effectLst/>
                        </a:rPr>
                        <a:t>Housewife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185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154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29"/>
                  </a:ext>
                </a:extLst>
              </a:tr>
              <a:tr h="190500">
                <a:tc>
                  <a:txBody>
                    <a:bodyPr/>
                    <a:lstStyle/>
                    <a:p>
                      <a:pPr algn="r">
                        <a:lnSpc>
                          <a:spcPct val="107000"/>
                        </a:lnSpc>
                        <a:spcAft>
                          <a:spcPts val="0"/>
                        </a:spcAft>
                      </a:pPr>
                      <a:r>
                        <a:rPr lang="it-IT" sz="1400">
                          <a:effectLst/>
                        </a:rPr>
                        <a:t>Unemployed</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1.208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12,5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1.089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12,2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119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15,9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30"/>
                  </a:ext>
                </a:extLst>
              </a:tr>
              <a:tr h="190500">
                <a:tc>
                  <a:txBody>
                    <a:bodyPr/>
                    <a:lstStyle/>
                    <a:p>
                      <a:pPr algn="r">
                        <a:lnSpc>
                          <a:spcPct val="107000"/>
                        </a:lnSpc>
                        <a:spcAft>
                          <a:spcPts val="0"/>
                        </a:spcAft>
                      </a:pPr>
                      <a:r>
                        <a:rPr lang="it-IT" sz="1400">
                          <a:effectLst/>
                        </a:rPr>
                        <a:t>Disabled</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31"/>
                  </a:ext>
                </a:extLst>
              </a:tr>
              <a:tr h="190500">
                <a:tc>
                  <a:txBody>
                    <a:bodyPr/>
                    <a:lstStyle/>
                    <a:p>
                      <a:pPr algn="r">
                        <a:lnSpc>
                          <a:spcPct val="107000"/>
                        </a:lnSpc>
                        <a:spcAft>
                          <a:spcPts val="0"/>
                        </a:spcAft>
                      </a:pPr>
                      <a:r>
                        <a:rPr lang="it-IT" sz="1400">
                          <a:effectLst/>
                        </a:rPr>
                        <a:t>Self-employed</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1.278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13,2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1.199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13,4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10,6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32"/>
                  </a:ext>
                </a:extLst>
              </a:tr>
              <a:tr h="190500">
                <a:tc>
                  <a:txBody>
                    <a:bodyPr/>
                    <a:lstStyle/>
                    <a:p>
                      <a:pPr algn="r">
                        <a:lnSpc>
                          <a:spcPct val="107000"/>
                        </a:lnSpc>
                        <a:spcAft>
                          <a:spcPts val="0"/>
                        </a:spcAft>
                      </a:pPr>
                      <a:r>
                        <a:rPr lang="it-IT" sz="1400">
                          <a:effectLst/>
                        </a:rPr>
                        <a:t>Employee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3.825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39,4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3.543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39,6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282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37,7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33"/>
                  </a:ext>
                </a:extLst>
              </a:tr>
              <a:tr h="190500">
                <a:tc>
                  <a:txBody>
                    <a:bodyPr/>
                    <a:lstStyle/>
                    <a:p>
                      <a:pPr algn="r">
                        <a:lnSpc>
                          <a:spcPct val="107000"/>
                        </a:lnSpc>
                        <a:spcAft>
                          <a:spcPts val="0"/>
                        </a:spcAft>
                      </a:pPr>
                      <a:r>
                        <a:rPr lang="it-IT" sz="1400">
                          <a:effectLst/>
                        </a:rPr>
                        <a:t>Occasional worker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273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249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34"/>
                  </a:ext>
                </a:extLst>
              </a:tr>
              <a:tr h="190500">
                <a:tc>
                  <a:txBody>
                    <a:bodyPr/>
                    <a:lstStyle/>
                    <a:p>
                      <a:pPr algn="r">
                        <a:lnSpc>
                          <a:spcPct val="107000"/>
                        </a:lnSpc>
                        <a:spcAft>
                          <a:spcPts val="0"/>
                        </a:spcAft>
                      </a:pPr>
                      <a:r>
                        <a:rPr lang="it-IT" sz="1400">
                          <a:effectLst/>
                        </a:rPr>
                        <a:t>Retired</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264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216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6,4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35"/>
                  </a:ext>
                </a:extLst>
              </a:tr>
              <a:tr h="190500">
                <a:tc>
                  <a:txBody>
                    <a:bodyPr/>
                    <a:lstStyle/>
                    <a:p>
                      <a:pPr algn="r">
                        <a:lnSpc>
                          <a:spcPct val="107000"/>
                        </a:lnSpc>
                        <a:spcAft>
                          <a:spcPts val="0"/>
                        </a:spcAft>
                      </a:pPr>
                      <a:r>
                        <a:rPr lang="it-IT" sz="1400">
                          <a:effectLst/>
                        </a:rPr>
                        <a:t>Student</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324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315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1,2</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36"/>
                  </a:ext>
                </a:extLst>
              </a:tr>
              <a:tr h="190500">
                <a:tc>
                  <a:txBody>
                    <a:bodyPr/>
                    <a:lstStyle/>
                    <a:p>
                      <a:pPr algn="r">
                        <a:lnSpc>
                          <a:spcPct val="107000"/>
                        </a:lnSpc>
                        <a:spcAft>
                          <a:spcPts val="0"/>
                        </a:spcAft>
                      </a:pPr>
                      <a:r>
                        <a:rPr lang="it-IT" sz="1400">
                          <a:effectLst/>
                        </a:rPr>
                        <a:t>Other/Unknown</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2.326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2.172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24,2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154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20,6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&lt;0.01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37"/>
                  </a:ext>
                </a:extLst>
              </a:tr>
              <a:tr h="190500">
                <a:tc>
                  <a:txBody>
                    <a:bodyPr/>
                    <a:lstStyle/>
                    <a:p>
                      <a:pPr>
                        <a:lnSpc>
                          <a:spcPct val="107000"/>
                        </a:lnSpc>
                        <a:spcAft>
                          <a:spcPts val="0"/>
                        </a:spcAft>
                      </a:pPr>
                      <a:r>
                        <a:rPr lang="it-IT" sz="1400">
                          <a:effectLst/>
                        </a:rPr>
                        <a:t>Smoke habit, n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38"/>
                  </a:ext>
                </a:extLst>
              </a:tr>
              <a:tr h="190500">
                <a:tc>
                  <a:txBody>
                    <a:bodyPr/>
                    <a:lstStyle/>
                    <a:p>
                      <a:pPr algn="r">
                        <a:lnSpc>
                          <a:spcPct val="107000"/>
                        </a:lnSpc>
                        <a:spcAft>
                          <a:spcPts val="0"/>
                        </a:spcAft>
                      </a:pPr>
                      <a:r>
                        <a:rPr lang="it-IT" sz="1400">
                          <a:effectLst/>
                        </a:rPr>
                        <a:t>No smoker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4.927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50,8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4.571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356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47,6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39"/>
                  </a:ext>
                </a:extLst>
              </a:tr>
              <a:tr h="190500">
                <a:tc>
                  <a:txBody>
                    <a:bodyPr/>
                    <a:lstStyle/>
                    <a:p>
                      <a:pPr algn="r">
                        <a:lnSpc>
                          <a:spcPct val="107000"/>
                        </a:lnSpc>
                        <a:spcAft>
                          <a:spcPts val="0"/>
                        </a:spcAft>
                      </a:pPr>
                      <a:r>
                        <a:rPr lang="it-IT" sz="1400">
                          <a:effectLst/>
                        </a:rPr>
                        <a:t>Smoker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3.855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39,7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3.535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39,5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320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42,3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40"/>
                  </a:ext>
                </a:extLst>
              </a:tr>
              <a:tr h="190500">
                <a:tc>
                  <a:txBody>
                    <a:bodyPr/>
                    <a:lstStyle/>
                    <a:p>
                      <a:pPr algn="r">
                        <a:lnSpc>
                          <a:spcPct val="107000"/>
                        </a:lnSpc>
                        <a:spcAft>
                          <a:spcPts val="0"/>
                        </a:spcAft>
                      </a:pPr>
                      <a:r>
                        <a:rPr lang="it-IT" sz="1400">
                          <a:effectLst/>
                        </a:rPr>
                        <a:t>Unknown</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923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9,5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851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9,5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9,6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0,171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41"/>
                  </a:ext>
                </a:extLst>
              </a:tr>
              <a:tr h="190500">
                <a:tc>
                  <a:txBody>
                    <a:bodyPr/>
                    <a:lstStyle/>
                    <a:p>
                      <a:pPr>
                        <a:lnSpc>
                          <a:spcPct val="107000"/>
                        </a:lnSpc>
                        <a:spcAft>
                          <a:spcPts val="0"/>
                        </a:spcAft>
                      </a:pPr>
                      <a:r>
                        <a:rPr lang="it-IT" sz="1400">
                          <a:effectLst/>
                        </a:rPr>
                        <a:t>Alcohol habit, n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42"/>
                  </a:ext>
                </a:extLst>
              </a:tr>
              <a:tr h="190500">
                <a:tc>
                  <a:txBody>
                    <a:bodyPr/>
                    <a:lstStyle/>
                    <a:p>
                      <a:pPr algn="r">
                        <a:lnSpc>
                          <a:spcPct val="107000"/>
                        </a:lnSpc>
                        <a:spcAft>
                          <a:spcPts val="0"/>
                        </a:spcAft>
                      </a:pPr>
                      <a:r>
                        <a:rPr lang="it-IT" sz="1400">
                          <a:effectLst/>
                        </a:rPr>
                        <a:t>Abstainer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4.055</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41,8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3.703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41,3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352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47,1</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43"/>
                  </a:ext>
                </a:extLst>
              </a:tr>
              <a:tr h="190500">
                <a:tc>
                  <a:txBody>
                    <a:bodyPr/>
                    <a:lstStyle/>
                    <a:p>
                      <a:pPr algn="r">
                        <a:lnSpc>
                          <a:spcPct val="107000"/>
                        </a:lnSpc>
                        <a:spcAft>
                          <a:spcPts val="0"/>
                        </a:spcAft>
                      </a:pPr>
                      <a:r>
                        <a:rPr lang="it-IT" sz="1400">
                          <a:effectLst/>
                        </a:rPr>
                        <a:t>Abuse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44"/>
                  </a:ext>
                </a:extLst>
              </a:tr>
              <a:tr h="190500">
                <a:tc>
                  <a:txBody>
                    <a:bodyPr/>
                    <a:lstStyle/>
                    <a:p>
                      <a:pPr algn="r">
                        <a:lnSpc>
                          <a:spcPct val="107000"/>
                        </a:lnSpc>
                        <a:spcAft>
                          <a:spcPts val="0"/>
                        </a:spcAft>
                      </a:pPr>
                      <a:r>
                        <a:rPr lang="it-IT" sz="1400">
                          <a:effectLst/>
                        </a:rPr>
                        <a:t>Drinker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3.565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36,7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3.237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37,1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238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31,8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45"/>
                  </a:ext>
                </a:extLst>
              </a:tr>
              <a:tr h="190500">
                <a:tc>
                  <a:txBody>
                    <a:bodyPr/>
                    <a:lstStyle/>
                    <a:p>
                      <a:pPr algn="r">
                        <a:lnSpc>
                          <a:spcPct val="107000"/>
                        </a:lnSpc>
                        <a:spcAft>
                          <a:spcPts val="0"/>
                        </a:spcAft>
                      </a:pPr>
                      <a:r>
                        <a:rPr lang="it-IT" sz="1400">
                          <a:effectLst/>
                        </a:rPr>
                        <a:t>Unknown</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2.071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21,3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1.913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21,4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158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21,1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&lt;0.01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46"/>
                  </a:ext>
                </a:extLst>
              </a:tr>
              <a:tr h="190500">
                <a:tc>
                  <a:txBody>
                    <a:bodyPr/>
                    <a:lstStyle/>
                    <a:p>
                      <a:pPr>
                        <a:lnSpc>
                          <a:spcPct val="107000"/>
                        </a:lnSpc>
                        <a:spcAft>
                          <a:spcPts val="0"/>
                        </a:spcAft>
                      </a:pPr>
                      <a:r>
                        <a:rPr lang="it-IT" sz="1400">
                          <a:effectLst/>
                        </a:rPr>
                        <a:t>Cardiovascular familiarity, n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47"/>
                  </a:ext>
                </a:extLst>
              </a:tr>
              <a:tr h="190500">
                <a:tc>
                  <a:txBody>
                    <a:bodyPr/>
                    <a:lstStyle/>
                    <a:p>
                      <a:pPr algn="r">
                        <a:lnSpc>
                          <a:spcPct val="107000"/>
                        </a:lnSpc>
                        <a:spcAft>
                          <a:spcPts val="0"/>
                        </a:spcAft>
                      </a:pPr>
                      <a:r>
                        <a:rPr lang="it-IT" sz="1400">
                          <a:effectLst/>
                        </a:rPr>
                        <a:t>no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5.256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54,2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4.862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54,3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394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52,7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48"/>
                  </a:ext>
                </a:extLst>
              </a:tr>
              <a:tr h="190500">
                <a:tc>
                  <a:txBody>
                    <a:bodyPr/>
                    <a:lstStyle/>
                    <a:p>
                      <a:pPr algn="r">
                        <a:lnSpc>
                          <a:spcPct val="107000"/>
                        </a:lnSpc>
                        <a:spcAft>
                          <a:spcPts val="0"/>
                        </a:spcAft>
                      </a:pPr>
                      <a:r>
                        <a:rPr lang="it-IT" sz="1400">
                          <a:effectLst/>
                        </a:rPr>
                        <a:t>yes</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1.417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14,6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1.311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14,6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106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14,2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49"/>
                  </a:ext>
                </a:extLst>
              </a:tr>
              <a:tr h="190500">
                <a:tc>
                  <a:txBody>
                    <a:bodyPr/>
                    <a:lstStyle/>
                    <a:p>
                      <a:pPr algn="r">
                        <a:lnSpc>
                          <a:spcPct val="107000"/>
                        </a:lnSpc>
                        <a:spcAft>
                          <a:spcPts val="0"/>
                        </a:spcAft>
                      </a:pPr>
                      <a:r>
                        <a:rPr lang="it-IT" sz="1400">
                          <a:effectLst/>
                        </a:rPr>
                        <a:t>Unknown</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3.032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31,2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2.784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31,1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248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33,2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0,501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50"/>
                  </a:ext>
                </a:extLst>
              </a:tr>
              <a:tr h="190500">
                <a:tc>
                  <a:txBody>
                    <a:bodyPr/>
                    <a:lstStyle/>
                    <a:p>
                      <a:pPr>
                        <a:lnSpc>
                          <a:spcPct val="107000"/>
                        </a:lnSpc>
                        <a:spcAft>
                          <a:spcPts val="0"/>
                        </a:spcAft>
                      </a:pPr>
                      <a:r>
                        <a:rPr lang="it-IT" sz="1400">
                          <a:effectLst/>
                        </a:rPr>
                        <a:t>Hepatitis C*, n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51"/>
                  </a:ext>
                </a:extLst>
              </a:tr>
              <a:tr h="190500">
                <a:tc>
                  <a:txBody>
                    <a:bodyPr/>
                    <a:lstStyle/>
                    <a:p>
                      <a:pPr algn="r">
                        <a:lnSpc>
                          <a:spcPct val="107000"/>
                        </a:lnSpc>
                        <a:spcAft>
                          <a:spcPts val="0"/>
                        </a:spcAft>
                      </a:pPr>
                      <a:r>
                        <a:rPr lang="it-IT" sz="1400">
                          <a:effectLst/>
                        </a:rPr>
                        <a:t>Negative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8.052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83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7.467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83,4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585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78,2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52"/>
                  </a:ext>
                </a:extLst>
              </a:tr>
              <a:tr h="190500">
                <a:tc>
                  <a:txBody>
                    <a:bodyPr/>
                    <a:lstStyle/>
                    <a:p>
                      <a:pPr algn="r">
                        <a:lnSpc>
                          <a:spcPct val="107000"/>
                        </a:lnSpc>
                        <a:spcAft>
                          <a:spcPts val="0"/>
                        </a:spcAft>
                      </a:pPr>
                      <a:r>
                        <a:rPr lang="it-IT" sz="1400">
                          <a:effectLst/>
                        </a:rPr>
                        <a:t>Positive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952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9,8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828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9,2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124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16,6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53"/>
                  </a:ext>
                </a:extLst>
              </a:tr>
              <a:tr h="190500">
                <a:tc>
                  <a:txBody>
                    <a:bodyPr/>
                    <a:lstStyle/>
                    <a:p>
                      <a:pPr algn="r">
                        <a:lnSpc>
                          <a:spcPct val="107000"/>
                        </a:lnSpc>
                        <a:spcAft>
                          <a:spcPts val="0"/>
                        </a:spcAft>
                      </a:pPr>
                      <a:r>
                        <a:rPr lang="it-IT" sz="1400">
                          <a:effectLst/>
                        </a:rPr>
                        <a:t>Unknown</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701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662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&lt;0.01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54"/>
                  </a:ext>
                </a:extLst>
              </a:tr>
              <a:tr h="0">
                <a:tc>
                  <a:txBody>
                    <a:bodyPr/>
                    <a:lstStyle/>
                    <a:p>
                      <a:pPr>
                        <a:lnSpc>
                          <a:spcPct val="107000"/>
                        </a:lnSpc>
                        <a:spcAft>
                          <a:spcPts val="0"/>
                        </a:spcAft>
                      </a:pPr>
                      <a:r>
                        <a:rPr lang="it-IT" sz="1400">
                          <a:effectLst/>
                        </a:rPr>
                        <a:t>Hepatitis B*, n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55"/>
                  </a:ext>
                </a:extLst>
              </a:tr>
              <a:tr h="190500">
                <a:tc>
                  <a:txBody>
                    <a:bodyPr/>
                    <a:lstStyle/>
                    <a:p>
                      <a:pPr algn="r">
                        <a:lnSpc>
                          <a:spcPct val="107000"/>
                        </a:lnSpc>
                        <a:spcAft>
                          <a:spcPts val="0"/>
                        </a:spcAft>
                      </a:pPr>
                      <a:r>
                        <a:rPr lang="it-IT" sz="1400">
                          <a:effectLst/>
                        </a:rPr>
                        <a:t>Negative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8.191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84,4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7.551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84,3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640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85,6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56"/>
                  </a:ext>
                </a:extLst>
              </a:tr>
              <a:tr h="190500">
                <a:tc>
                  <a:txBody>
                    <a:bodyPr/>
                    <a:lstStyle/>
                    <a:p>
                      <a:pPr algn="r">
                        <a:lnSpc>
                          <a:spcPct val="107000"/>
                        </a:lnSpc>
                        <a:spcAft>
                          <a:spcPts val="0"/>
                        </a:spcAft>
                      </a:pPr>
                      <a:r>
                        <a:rPr lang="it-IT" sz="1400">
                          <a:effectLst/>
                        </a:rPr>
                        <a:t>Positive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435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384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6,8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57"/>
                  </a:ext>
                </a:extLst>
              </a:tr>
              <a:tr h="190500">
                <a:tc>
                  <a:txBody>
                    <a:bodyPr/>
                    <a:lstStyle/>
                    <a:p>
                      <a:pPr algn="r">
                        <a:lnSpc>
                          <a:spcPct val="107000"/>
                        </a:lnSpc>
                        <a:spcAft>
                          <a:spcPts val="0"/>
                        </a:spcAft>
                      </a:pPr>
                      <a:r>
                        <a:rPr lang="it-IT" sz="1400">
                          <a:effectLst/>
                        </a:rPr>
                        <a:t>Unknown</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1.079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11,1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1.022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11,4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&lt;0.01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58"/>
                  </a:ext>
                </a:extLst>
              </a:tr>
              <a:tr h="190500">
                <a:tc>
                  <a:txBody>
                    <a:bodyPr/>
                    <a:lstStyle/>
                    <a:p>
                      <a:pPr>
                        <a:lnSpc>
                          <a:spcPct val="107000"/>
                        </a:lnSpc>
                        <a:spcAft>
                          <a:spcPts val="0"/>
                        </a:spcAft>
                      </a:pPr>
                      <a:r>
                        <a:rPr lang="it-IT" sz="1400">
                          <a:effectLst/>
                        </a:rPr>
                        <a:t>Zenith  HIV viral load (log10 copies/ml), median (IQR)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4.3-5.4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4.3-5.4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4.5-5.6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&lt;0.01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59"/>
                  </a:ext>
                </a:extLst>
              </a:tr>
              <a:tr h="190500">
                <a:tc>
                  <a:txBody>
                    <a:bodyPr/>
                    <a:lstStyle/>
                    <a:p>
                      <a:pPr>
                        <a:lnSpc>
                          <a:spcPct val="107000"/>
                        </a:lnSpc>
                        <a:spcAft>
                          <a:spcPts val="0"/>
                        </a:spcAft>
                      </a:pPr>
                      <a:r>
                        <a:rPr lang="it-IT" sz="1400">
                          <a:effectLst/>
                        </a:rPr>
                        <a:t>Nadir CD4, median (IQR)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148-433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307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159-440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187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54-322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&lt;0.01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60"/>
                  </a:ext>
                </a:extLst>
              </a:tr>
              <a:tr h="190500">
                <a:tc>
                  <a:txBody>
                    <a:bodyPr/>
                    <a:lstStyle/>
                    <a:p>
                      <a:pPr>
                        <a:lnSpc>
                          <a:spcPct val="107000"/>
                        </a:lnSpc>
                        <a:spcAft>
                          <a:spcPts val="0"/>
                        </a:spcAft>
                      </a:pPr>
                      <a:r>
                        <a:rPr lang="it-IT" sz="1400" dirty="0">
                          <a:effectLst/>
                        </a:rPr>
                        <a:t>HIV </a:t>
                      </a:r>
                      <a:r>
                        <a:rPr lang="it-IT" sz="1400" dirty="0" err="1">
                          <a:effectLst/>
                        </a:rPr>
                        <a:t>viral</a:t>
                      </a:r>
                      <a:r>
                        <a:rPr lang="it-IT" sz="1400" dirty="0">
                          <a:effectLst/>
                        </a:rPr>
                        <a:t> </a:t>
                      </a:r>
                      <a:r>
                        <a:rPr lang="it-IT" sz="1400" dirty="0" err="1">
                          <a:effectLst/>
                        </a:rPr>
                        <a:t>load</a:t>
                      </a:r>
                      <a:r>
                        <a:rPr lang="it-IT" sz="1400" dirty="0">
                          <a:effectLst/>
                        </a:rPr>
                        <a:t> </a:t>
                      </a:r>
                      <a:r>
                        <a:rPr lang="it-IT" sz="1400" dirty="0" err="1">
                          <a:effectLst/>
                        </a:rPr>
                        <a:t>copies</a:t>
                      </a:r>
                      <a:r>
                        <a:rPr lang="it-IT" sz="1400" dirty="0">
                          <a:effectLst/>
                        </a:rPr>
                        <a:t>/ml (</a:t>
                      </a:r>
                      <a:r>
                        <a:rPr lang="it-IT" sz="1400" dirty="0" err="1">
                          <a:effectLst/>
                        </a:rPr>
                        <a:t>classes</a:t>
                      </a:r>
                      <a:r>
                        <a:rPr lang="it-IT" sz="1400" dirty="0">
                          <a:effectLst/>
                        </a:rPr>
                        <a:t>)*, n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62"/>
                  </a:ext>
                </a:extLst>
              </a:tr>
              <a:tr h="190500">
                <a:tc>
                  <a:txBody>
                    <a:bodyPr/>
                    <a:lstStyle/>
                    <a:p>
                      <a:pPr algn="r">
                        <a:lnSpc>
                          <a:spcPct val="107000"/>
                        </a:lnSpc>
                        <a:spcAft>
                          <a:spcPts val="0"/>
                        </a:spcAft>
                      </a:pPr>
                      <a:r>
                        <a:rPr lang="it-IT" sz="1400">
                          <a:effectLst/>
                        </a:rPr>
                        <a:t>&lt;=50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205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190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63"/>
                  </a:ext>
                </a:extLst>
              </a:tr>
              <a:tr h="190500">
                <a:tc>
                  <a:txBody>
                    <a:bodyPr/>
                    <a:lstStyle/>
                    <a:p>
                      <a:pPr algn="r">
                        <a:lnSpc>
                          <a:spcPct val="107000"/>
                        </a:lnSpc>
                        <a:spcAft>
                          <a:spcPts val="0"/>
                        </a:spcAft>
                      </a:pPr>
                      <a:r>
                        <a:rPr lang="it-IT" sz="1400">
                          <a:effectLst/>
                        </a:rPr>
                        <a:t>51-10000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2.127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21,9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1.975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22,1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152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20,3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64"/>
                  </a:ext>
                </a:extLst>
              </a:tr>
              <a:tr h="190500">
                <a:tc>
                  <a:txBody>
                    <a:bodyPr/>
                    <a:lstStyle/>
                    <a:p>
                      <a:pPr algn="r">
                        <a:lnSpc>
                          <a:spcPct val="107000"/>
                        </a:lnSpc>
                        <a:spcAft>
                          <a:spcPts val="0"/>
                        </a:spcAft>
                      </a:pPr>
                      <a:r>
                        <a:rPr lang="it-IT" sz="1400">
                          <a:effectLst/>
                        </a:rPr>
                        <a:t>&gt;10000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7.332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75,6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6.753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75,4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579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77,4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65"/>
                  </a:ext>
                </a:extLst>
              </a:tr>
              <a:tr h="190500">
                <a:tc>
                  <a:txBody>
                    <a:bodyPr/>
                    <a:lstStyle/>
                    <a:p>
                      <a:pPr algn="r">
                        <a:lnSpc>
                          <a:spcPct val="107000"/>
                        </a:lnSpc>
                        <a:spcAft>
                          <a:spcPts val="0"/>
                        </a:spcAft>
                      </a:pPr>
                      <a:r>
                        <a:rPr lang="it-IT" sz="1400">
                          <a:effectLst/>
                        </a:rPr>
                        <a:t>Missing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0,687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66"/>
                  </a:ext>
                </a:extLst>
              </a:tr>
              <a:tr h="190500">
                <a:tc>
                  <a:txBody>
                    <a:bodyPr/>
                    <a:lstStyle/>
                    <a:p>
                      <a:pPr>
                        <a:lnSpc>
                          <a:spcPct val="107000"/>
                        </a:lnSpc>
                        <a:spcAft>
                          <a:spcPts val="0"/>
                        </a:spcAft>
                      </a:pPr>
                      <a:r>
                        <a:rPr lang="it-IT" sz="1400">
                          <a:effectLst/>
                        </a:rPr>
                        <a:t>HIV viral load (copies/ml)*, median (IQR)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49.471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10907-189100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48.680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10747-184468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62.029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12675-264913</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67"/>
                  </a:ext>
                </a:extLst>
              </a:tr>
              <a:tr h="190500">
                <a:tc>
                  <a:txBody>
                    <a:bodyPr/>
                    <a:lstStyle/>
                    <a:p>
                      <a:pPr>
                        <a:lnSpc>
                          <a:spcPct val="107000"/>
                        </a:lnSpc>
                        <a:spcAft>
                          <a:spcPts val="0"/>
                        </a:spcAft>
                      </a:pPr>
                      <a:r>
                        <a:rPr lang="it-IT" sz="1400">
                          <a:effectLst/>
                        </a:rPr>
                        <a:t>CD4 cell count (classes)*, n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68"/>
                  </a:ext>
                </a:extLst>
              </a:tr>
              <a:tr h="190500">
                <a:tc>
                  <a:txBody>
                    <a:bodyPr/>
                    <a:lstStyle/>
                    <a:p>
                      <a:pPr algn="r">
                        <a:lnSpc>
                          <a:spcPct val="107000"/>
                        </a:lnSpc>
                        <a:spcAft>
                          <a:spcPts val="0"/>
                        </a:spcAft>
                      </a:pPr>
                      <a:r>
                        <a:rPr lang="it-IT" sz="1400">
                          <a:effectLst/>
                        </a:rPr>
                        <a:t>&lt;=200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2.647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27,3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2.335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26,1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312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41,7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69"/>
                  </a:ext>
                </a:extLst>
              </a:tr>
              <a:tr h="190500">
                <a:tc>
                  <a:txBody>
                    <a:bodyPr/>
                    <a:lstStyle/>
                    <a:p>
                      <a:pPr algn="r">
                        <a:lnSpc>
                          <a:spcPct val="107000"/>
                        </a:lnSpc>
                        <a:spcAft>
                          <a:spcPts val="0"/>
                        </a:spcAft>
                      </a:pPr>
                      <a:r>
                        <a:rPr lang="it-IT" sz="1400">
                          <a:effectLst/>
                        </a:rPr>
                        <a:t>201-350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1.894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19,5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1.760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19,7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134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17,9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70"/>
                  </a:ext>
                </a:extLst>
              </a:tr>
              <a:tr h="190500">
                <a:tc>
                  <a:txBody>
                    <a:bodyPr/>
                    <a:lstStyle/>
                    <a:p>
                      <a:pPr algn="r">
                        <a:lnSpc>
                          <a:spcPct val="107000"/>
                        </a:lnSpc>
                        <a:spcAft>
                          <a:spcPts val="0"/>
                        </a:spcAft>
                      </a:pPr>
                      <a:r>
                        <a:rPr lang="it-IT" sz="1400">
                          <a:effectLst/>
                        </a:rPr>
                        <a:t>351-500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2.056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21,2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1.942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21,7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114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15,2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71"/>
                  </a:ext>
                </a:extLst>
              </a:tr>
              <a:tr h="190500">
                <a:tc>
                  <a:txBody>
                    <a:bodyPr/>
                    <a:lstStyle/>
                    <a:p>
                      <a:pPr algn="r">
                        <a:lnSpc>
                          <a:spcPct val="107000"/>
                        </a:lnSpc>
                        <a:spcAft>
                          <a:spcPts val="0"/>
                        </a:spcAft>
                      </a:pPr>
                      <a:r>
                        <a:rPr lang="it-IT" sz="1400">
                          <a:effectLst/>
                        </a:rPr>
                        <a:t>&gt;500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3.078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31,7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2.892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32,3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186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24,9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72"/>
                  </a:ext>
                </a:extLst>
              </a:tr>
              <a:tr h="190500">
                <a:tc>
                  <a:txBody>
                    <a:bodyPr/>
                    <a:lstStyle/>
                    <a:p>
                      <a:pPr algn="r">
                        <a:lnSpc>
                          <a:spcPct val="107000"/>
                        </a:lnSpc>
                        <a:spcAft>
                          <a:spcPts val="0"/>
                        </a:spcAft>
                      </a:pPr>
                      <a:r>
                        <a:rPr lang="it-IT" sz="1400">
                          <a:effectLst/>
                        </a:rPr>
                        <a:t>Missing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0,3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&lt;0.01</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73"/>
                  </a:ext>
                </a:extLst>
              </a:tr>
              <a:tr h="190500">
                <a:tc>
                  <a:txBody>
                    <a:bodyPr/>
                    <a:lstStyle/>
                    <a:p>
                      <a:pPr>
                        <a:lnSpc>
                          <a:spcPct val="107000"/>
                        </a:lnSpc>
                        <a:spcAft>
                          <a:spcPts val="0"/>
                        </a:spcAft>
                      </a:pPr>
                      <a:r>
                        <a:rPr lang="it-IT" sz="1400" dirty="0">
                          <a:effectLst/>
                        </a:rPr>
                        <a:t>CD4 (</a:t>
                      </a:r>
                      <a:r>
                        <a:rPr lang="it-IT" sz="1400" dirty="0" err="1">
                          <a:effectLst/>
                        </a:rPr>
                        <a:t>cell</a:t>
                      </a:r>
                      <a:r>
                        <a:rPr lang="it-IT" sz="1400" dirty="0">
                          <a:effectLst/>
                        </a:rPr>
                        <a:t> </a:t>
                      </a:r>
                      <a:r>
                        <a:rPr lang="it-IT" sz="1400" dirty="0" err="1">
                          <a:effectLst/>
                        </a:rPr>
                        <a:t>count</a:t>
                      </a:r>
                      <a:r>
                        <a:rPr lang="it-IT" sz="1400" dirty="0">
                          <a:effectLst/>
                        </a:rPr>
                        <a:t>)*, </a:t>
                      </a:r>
                      <a:r>
                        <a:rPr lang="it-IT" sz="1400" dirty="0" err="1">
                          <a:effectLst/>
                        </a:rPr>
                        <a:t>median</a:t>
                      </a:r>
                      <a:r>
                        <a:rPr lang="it-IT" sz="1400" dirty="0">
                          <a:effectLst/>
                        </a:rPr>
                        <a:t> (IQR)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370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181-559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377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190-565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268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a:effectLst/>
                        </a:rPr>
                        <a:t>77-500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rPr>
                        <a:t>&lt;0.01</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74"/>
                  </a:ext>
                </a:extLst>
              </a:tr>
              <a:tr h="190500">
                <a:tc>
                  <a:txBody>
                    <a:bodyPr/>
                    <a:lstStyle/>
                    <a:p>
                      <a:pPr>
                        <a:lnSpc>
                          <a:spcPct val="107000"/>
                        </a:lnSpc>
                        <a:spcAft>
                          <a:spcPts val="0"/>
                        </a:spcAft>
                      </a:pPr>
                      <a:r>
                        <a:rPr lang="it-IT" sz="1400" dirty="0">
                          <a:effectLst/>
                        </a:rPr>
                        <a:t>Time from HIV </a:t>
                      </a:r>
                      <a:r>
                        <a:rPr lang="it-IT" sz="1400" dirty="0" err="1">
                          <a:effectLst/>
                        </a:rPr>
                        <a:t>diagnosis</a:t>
                      </a:r>
                      <a:r>
                        <a:rPr lang="it-IT" sz="1400" dirty="0">
                          <a:effectLst/>
                        </a:rPr>
                        <a:t> to first ART (</a:t>
                      </a:r>
                      <a:r>
                        <a:rPr lang="it-IT" sz="1400" dirty="0" err="1">
                          <a:effectLst/>
                        </a:rPr>
                        <a:t>months</a:t>
                      </a:r>
                      <a:r>
                        <a:rPr lang="it-IT" sz="1400" dirty="0">
                          <a:effectLst/>
                        </a:rPr>
                        <a:t>), </a:t>
                      </a:r>
                      <a:r>
                        <a:rPr lang="it-IT" sz="1400" dirty="0" err="1">
                          <a:effectLst/>
                        </a:rPr>
                        <a:t>median</a:t>
                      </a:r>
                      <a:r>
                        <a:rPr lang="it-IT" sz="1400" dirty="0">
                          <a:effectLst/>
                        </a:rPr>
                        <a:t> (IQR</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2.3</a:t>
                      </a:r>
                    </a:p>
                  </a:txBody>
                  <a:tcPr marL="44450" marR="44450" marT="0" marB="0" anchor="b"/>
                </a:tc>
                <a:tc>
                  <a:txBody>
                    <a:bodyPr/>
                    <a:lstStyle/>
                    <a:p>
                      <a:pPr algn="r">
                        <a:lnSpc>
                          <a:spcPct val="107000"/>
                        </a:lnSpc>
                        <a:spcAft>
                          <a:spcPts val="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0.8-20.7</a:t>
                      </a:r>
                    </a:p>
                  </a:txBody>
                  <a:tcPr marL="44450" marR="44450" marT="0" marB="0" anchor="b"/>
                </a:tc>
                <a:tc>
                  <a:txBody>
                    <a:bodyPr/>
                    <a:lstStyle/>
                    <a:p>
                      <a:pPr algn="r">
                        <a:lnSpc>
                          <a:spcPct val="107000"/>
                        </a:lnSpc>
                        <a:spcAft>
                          <a:spcPts val="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2.3</a:t>
                      </a:r>
                    </a:p>
                  </a:txBody>
                  <a:tcPr marL="44450" marR="44450" marT="0" marB="0" anchor="b"/>
                </a:tc>
                <a:tc>
                  <a:txBody>
                    <a:bodyPr/>
                    <a:lstStyle/>
                    <a:p>
                      <a:pPr algn="r">
                        <a:lnSpc>
                          <a:spcPct val="107000"/>
                        </a:lnSpc>
                        <a:spcAft>
                          <a:spcPts val="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0.8-20.1</a:t>
                      </a:r>
                    </a:p>
                  </a:txBody>
                  <a:tcPr marL="44450" marR="44450" marT="0" marB="0" anchor="b"/>
                </a:tc>
                <a:tc>
                  <a:txBody>
                    <a:bodyPr/>
                    <a:lstStyle/>
                    <a:p>
                      <a:pPr algn="r">
                        <a:lnSpc>
                          <a:spcPct val="107000"/>
                        </a:lnSpc>
                        <a:spcAft>
                          <a:spcPts val="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2.1</a:t>
                      </a:r>
                    </a:p>
                  </a:txBody>
                  <a:tcPr marL="44450" marR="44450" marT="0" marB="0" anchor="b"/>
                </a:tc>
                <a:tc>
                  <a:txBody>
                    <a:bodyPr/>
                    <a:lstStyle/>
                    <a:p>
                      <a:pPr algn="r">
                        <a:lnSpc>
                          <a:spcPct val="107000"/>
                        </a:lnSpc>
                        <a:spcAft>
                          <a:spcPts val="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0.7-34.3</a:t>
                      </a:r>
                    </a:p>
                  </a:txBody>
                  <a:tcPr marL="44450" marR="44450" marT="0" marB="0" anchor="b"/>
                </a:tc>
                <a:tc>
                  <a:txBody>
                    <a:bodyPr/>
                    <a:lstStyle/>
                    <a:p>
                      <a:pPr algn="r">
                        <a:lnSpc>
                          <a:spcPct val="107000"/>
                        </a:lnSpc>
                        <a:spcAft>
                          <a:spcPts val="0"/>
                        </a:spcAft>
                      </a:pPr>
                      <a:r>
                        <a:rPr lang="it-IT" sz="1400" dirty="0">
                          <a:effectLst/>
                          <a:latin typeface="Calibri" panose="020F0502020204030204" pitchFamily="34" charset="0"/>
                          <a:ea typeface="Calibri" panose="020F0502020204030204" pitchFamily="34" charset="0"/>
                          <a:cs typeface="Times New Roman" panose="02020603050405020304" pitchFamily="18" charset="0"/>
                        </a:rPr>
                        <a:t>&lt;0.01</a:t>
                      </a:r>
                    </a:p>
                  </a:txBody>
                  <a:tcPr marL="44450" marR="44450" marT="0" marB="0" anchor="b"/>
                </a:tc>
                <a:extLst>
                  <a:ext uri="{0D108BD9-81ED-4DB2-BD59-A6C34878D82A}">
                    <a16:rowId xmlns:a16="http://schemas.microsoft.com/office/drawing/2014/main" val="830891966"/>
                  </a:ext>
                </a:extLst>
              </a:tr>
            </a:tbl>
          </a:graphicData>
        </a:graphic>
      </p:graphicFrame>
      <p:sp>
        <p:nvSpPr>
          <p:cNvPr id="34" name="CasellaDiTesto 33"/>
          <p:cNvSpPr txBox="1"/>
          <p:nvPr/>
        </p:nvSpPr>
        <p:spPr>
          <a:xfrm>
            <a:off x="9832287" y="28330425"/>
            <a:ext cx="9201369" cy="646331"/>
          </a:xfrm>
          <a:prstGeom prst="rect">
            <a:avLst/>
          </a:prstGeom>
          <a:noFill/>
        </p:spPr>
        <p:txBody>
          <a:bodyPr wrap="square" rtlCol="0">
            <a:spAutoFit/>
          </a:bodyPr>
          <a:lstStyle/>
          <a:p>
            <a:r>
              <a:rPr lang="it-IT" dirty="0"/>
              <a:t>Notes / At </a:t>
            </a:r>
            <a:r>
              <a:rPr lang="it-IT" dirty="0" err="1"/>
              <a:t>enrollement</a:t>
            </a:r>
            <a:r>
              <a:rPr lang="it-IT" dirty="0"/>
              <a:t> in ICONA </a:t>
            </a:r>
            <a:r>
              <a:rPr lang="it-IT" dirty="0" err="1"/>
              <a:t>cohort</a:t>
            </a:r>
            <a:endParaRPr lang="it-IT" dirty="0"/>
          </a:p>
          <a:p>
            <a:r>
              <a:rPr lang="it-IT" dirty="0"/>
              <a:t>//Chi-</a:t>
            </a:r>
            <a:r>
              <a:rPr lang="it-IT" dirty="0" err="1"/>
              <a:t>square</a:t>
            </a:r>
            <a:r>
              <a:rPr lang="it-IT" dirty="0"/>
              <a:t>/Fisher </a:t>
            </a:r>
            <a:r>
              <a:rPr lang="it-IT" dirty="0" err="1"/>
              <a:t>exact</a:t>
            </a:r>
            <a:r>
              <a:rPr lang="it-IT" dirty="0"/>
              <a:t> test or Mann-Withney test, </a:t>
            </a:r>
            <a:r>
              <a:rPr lang="it-IT" dirty="0" err="1"/>
              <a:t>as</a:t>
            </a:r>
            <a:r>
              <a:rPr lang="it-IT" dirty="0"/>
              <a:t> appropriate</a:t>
            </a:r>
          </a:p>
        </p:txBody>
      </p:sp>
      <p:pic>
        <p:nvPicPr>
          <p:cNvPr id="32"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096288" y="14832013"/>
            <a:ext cx="609600" cy="609600"/>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550"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2627</Words>
  <Application>Microsoft Office PowerPoint</Application>
  <PresentationFormat>Benutzerdefiniert</PresentationFormat>
  <Paragraphs>931</Paragraphs>
  <Slides>1</Slides>
  <Notes>0</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Century Gothic</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52</cp:revision>
  <dcterms:created xsi:type="dcterms:W3CDTF">2016-06-23T11:49:10Z</dcterms:created>
  <dcterms:modified xsi:type="dcterms:W3CDTF">2020-06-30T13:09:54Z</dcterms:modified>
</cp:coreProperties>
</file>