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42803763" cy="32077025"/>
  <p:notesSz cx="6858000" cy="9144000"/>
  <p:defaultTextStyle>
    <a:defPPr>
      <a:defRPr lang="en-US"/>
    </a:defPPr>
    <a:lvl1pPr marL="0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1pPr>
    <a:lvl2pPr marL="2139315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2pPr>
    <a:lvl3pPr marL="4278629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3pPr>
    <a:lvl4pPr marL="6417944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4pPr>
    <a:lvl5pPr marL="8557258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5pPr>
    <a:lvl6pPr marL="10696573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6pPr>
    <a:lvl7pPr marL="12835888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7pPr>
    <a:lvl8pPr marL="14975204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8pPr>
    <a:lvl9pPr marL="17114518" algn="l" defTabSz="2139315" rtl="0" eaLnBrk="1" latinLnBrk="0" hangingPunct="1">
      <a:defRPr sz="84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03" userDrawn="1">
          <p15:clr>
            <a:srgbClr val="A4A3A4"/>
          </p15:clr>
        </p15:guide>
        <p15:guide id="2" pos="134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u, Charles" initials="CC" lastIdx="3" clrIdx="0"/>
  <p:cmAuthor id="2" name="andrew.kerkhoff@gmail.com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381"/>
    <a:srgbClr val="05204A"/>
    <a:srgbClr val="B1CCF3"/>
    <a:srgbClr val="D1DEE9"/>
    <a:srgbClr val="C6D2CF"/>
    <a:srgbClr val="9BB1D1"/>
    <a:srgbClr val="0081B1"/>
    <a:srgbClr val="7070B3"/>
    <a:srgbClr val="CDECFE"/>
    <a:srgbClr val="8F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9" autoAdjust="0"/>
    <p:restoredTop sz="93956" autoAdjust="0"/>
  </p:normalViewPr>
  <p:slideViewPr>
    <p:cSldViewPr snapToGrid="0" snapToObjects="1">
      <p:cViewPr>
        <p:scale>
          <a:sx n="35" d="100"/>
          <a:sy n="35" d="100"/>
        </p:scale>
        <p:origin x="144" y="-1416"/>
      </p:cViewPr>
      <p:guideLst>
        <p:guide orient="horz" pos="10103"/>
        <p:guide pos="13482"/>
      </p:guideLst>
    </p:cSldViewPr>
  </p:slideViewPr>
  <p:notesTextViewPr>
    <p:cViewPr>
      <p:scale>
        <a:sx n="100" d="100"/>
        <a:sy n="100" d="100"/>
      </p:scale>
      <p:origin x="0" y="-12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6C87-D9A4-7B41-AB4B-C6E49594F4A9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1143000"/>
            <a:ext cx="4117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133F2-1F49-0640-82DC-CBC9EA36C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1pPr>
    <a:lvl2pPr marL="634548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2pPr>
    <a:lvl3pPr marL="1269096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3pPr>
    <a:lvl4pPr marL="1903644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4pPr>
    <a:lvl5pPr marL="2538192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5pPr>
    <a:lvl6pPr marL="3172739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6pPr>
    <a:lvl7pPr marL="3807287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7pPr>
    <a:lvl8pPr marL="4441835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8pPr>
    <a:lvl9pPr marL="5076383" algn="l" defTabSz="1269096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79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my pleasure to present our study titled...</a:t>
            </a:r>
          </a:p>
          <a:p>
            <a:endParaRPr lang="en-US" dirty="0"/>
          </a:p>
          <a:p>
            <a:r>
              <a:rPr lang="en-US" dirty="0"/>
              <a:t>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133F2-1F49-0640-82DC-CBC9EA36C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6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9964672"/>
            <a:ext cx="36383199" cy="6875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0565" y="18176981"/>
            <a:ext cx="29962634" cy="81974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0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0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0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0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5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01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032103" y="3423039"/>
            <a:ext cx="37557330" cy="729900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45251" y="3423039"/>
            <a:ext cx="111973455" cy="729900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8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203" y="20612461"/>
            <a:ext cx="36383199" cy="6370854"/>
          </a:xfrm>
        </p:spPr>
        <p:txBody>
          <a:bodyPr anchor="t"/>
          <a:lstStyle>
            <a:lvl1pPr algn="l">
              <a:defRPr sz="1620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203" y="13595615"/>
            <a:ext cx="36383199" cy="7016847"/>
          </a:xfrm>
        </p:spPr>
        <p:txBody>
          <a:bodyPr anchor="b"/>
          <a:lstStyle>
            <a:lvl1pPr marL="0" indent="0">
              <a:buNone/>
              <a:defRPr sz="8042">
                <a:solidFill>
                  <a:schemeClr val="tx1">
                    <a:tint val="75000"/>
                  </a:schemeClr>
                </a:solidFill>
              </a:defRPr>
            </a:lvl1pPr>
            <a:lvl2pPr marL="1850147" indent="0">
              <a:buNone/>
              <a:defRPr sz="7322">
                <a:solidFill>
                  <a:schemeClr val="tx1">
                    <a:tint val="75000"/>
                  </a:schemeClr>
                </a:solidFill>
              </a:defRPr>
            </a:lvl2pPr>
            <a:lvl3pPr marL="3700294" indent="0">
              <a:buNone/>
              <a:defRPr sz="6482">
                <a:solidFill>
                  <a:schemeClr val="tx1">
                    <a:tint val="75000"/>
                  </a:schemeClr>
                </a:solidFill>
              </a:defRPr>
            </a:lvl3pPr>
            <a:lvl4pPr marL="5550442" indent="0">
              <a:buNone/>
              <a:defRPr sz="5641">
                <a:solidFill>
                  <a:schemeClr val="tx1">
                    <a:tint val="75000"/>
                  </a:schemeClr>
                </a:solidFill>
              </a:defRPr>
            </a:lvl4pPr>
            <a:lvl5pPr marL="7400589" indent="0">
              <a:buNone/>
              <a:defRPr sz="5641">
                <a:solidFill>
                  <a:schemeClr val="tx1">
                    <a:tint val="75000"/>
                  </a:schemeClr>
                </a:solidFill>
              </a:defRPr>
            </a:lvl5pPr>
            <a:lvl6pPr marL="9250736" indent="0">
              <a:buNone/>
              <a:defRPr sz="5641">
                <a:solidFill>
                  <a:schemeClr val="tx1">
                    <a:tint val="75000"/>
                  </a:schemeClr>
                </a:solidFill>
              </a:defRPr>
            </a:lvl6pPr>
            <a:lvl7pPr marL="11100883" indent="0">
              <a:buNone/>
              <a:defRPr sz="5641">
                <a:solidFill>
                  <a:schemeClr val="tx1">
                    <a:tint val="75000"/>
                  </a:schemeClr>
                </a:solidFill>
              </a:defRPr>
            </a:lvl7pPr>
            <a:lvl8pPr marL="12951032" indent="0">
              <a:buNone/>
              <a:defRPr sz="5641">
                <a:solidFill>
                  <a:schemeClr val="tx1">
                    <a:tint val="75000"/>
                  </a:schemeClr>
                </a:solidFill>
              </a:defRPr>
            </a:lvl8pPr>
            <a:lvl9pPr marL="14801179" indent="0">
              <a:buNone/>
              <a:defRPr sz="56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3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45252" y="19959040"/>
            <a:ext cx="74765390" cy="56454082"/>
          </a:xfrm>
        </p:spPr>
        <p:txBody>
          <a:bodyPr/>
          <a:lstStyle>
            <a:lvl1pPr>
              <a:defRPr sz="11283"/>
            </a:lvl1pPr>
            <a:lvl2pPr>
              <a:defRPr sz="9722"/>
            </a:lvl2pPr>
            <a:lvl3pPr>
              <a:defRPr sz="8042"/>
            </a:lvl3pPr>
            <a:lvl4pPr>
              <a:defRPr sz="7322"/>
            </a:lvl4pPr>
            <a:lvl5pPr>
              <a:defRPr sz="7322"/>
            </a:lvl5pPr>
            <a:lvl6pPr>
              <a:defRPr sz="7322"/>
            </a:lvl6pPr>
            <a:lvl7pPr>
              <a:defRPr sz="7322"/>
            </a:lvl7pPr>
            <a:lvl8pPr>
              <a:defRPr sz="7322"/>
            </a:lvl8pPr>
            <a:lvl9pPr>
              <a:defRPr sz="7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4036" y="19959040"/>
            <a:ext cx="74765394" cy="56454082"/>
          </a:xfrm>
        </p:spPr>
        <p:txBody>
          <a:bodyPr/>
          <a:lstStyle>
            <a:lvl1pPr>
              <a:defRPr sz="11283"/>
            </a:lvl1pPr>
            <a:lvl2pPr>
              <a:defRPr sz="9722"/>
            </a:lvl2pPr>
            <a:lvl3pPr>
              <a:defRPr sz="8042"/>
            </a:lvl3pPr>
            <a:lvl4pPr>
              <a:defRPr sz="7322"/>
            </a:lvl4pPr>
            <a:lvl5pPr>
              <a:defRPr sz="7322"/>
            </a:lvl5pPr>
            <a:lvl6pPr>
              <a:defRPr sz="7322"/>
            </a:lvl6pPr>
            <a:lvl7pPr>
              <a:defRPr sz="7322"/>
            </a:lvl7pPr>
            <a:lvl8pPr>
              <a:defRPr sz="7322"/>
            </a:lvl8pPr>
            <a:lvl9pPr>
              <a:defRPr sz="7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9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188" y="1284568"/>
            <a:ext cx="38523387" cy="534617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189" y="7180208"/>
            <a:ext cx="18912429" cy="2992368"/>
          </a:xfrm>
        </p:spPr>
        <p:txBody>
          <a:bodyPr anchor="b"/>
          <a:lstStyle>
            <a:lvl1pPr marL="0" indent="0">
              <a:buNone/>
              <a:defRPr sz="9722" b="1"/>
            </a:lvl1pPr>
            <a:lvl2pPr marL="1850147" indent="0">
              <a:buNone/>
              <a:defRPr sz="8042" b="1"/>
            </a:lvl2pPr>
            <a:lvl3pPr marL="3700294" indent="0">
              <a:buNone/>
              <a:defRPr sz="7322" b="1"/>
            </a:lvl3pPr>
            <a:lvl4pPr marL="5550442" indent="0">
              <a:buNone/>
              <a:defRPr sz="6482" b="1"/>
            </a:lvl4pPr>
            <a:lvl5pPr marL="7400589" indent="0">
              <a:buNone/>
              <a:defRPr sz="6482" b="1"/>
            </a:lvl5pPr>
            <a:lvl6pPr marL="9250736" indent="0">
              <a:buNone/>
              <a:defRPr sz="6482" b="1"/>
            </a:lvl6pPr>
            <a:lvl7pPr marL="11100883" indent="0">
              <a:buNone/>
              <a:defRPr sz="6482" b="1"/>
            </a:lvl7pPr>
            <a:lvl8pPr marL="12951032" indent="0">
              <a:buNone/>
              <a:defRPr sz="6482" b="1"/>
            </a:lvl8pPr>
            <a:lvl9pPr marL="14801179" indent="0">
              <a:buNone/>
              <a:defRPr sz="64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0189" y="10172576"/>
            <a:ext cx="18912429" cy="18481418"/>
          </a:xfrm>
        </p:spPr>
        <p:txBody>
          <a:bodyPr/>
          <a:lstStyle>
            <a:lvl1pPr>
              <a:defRPr sz="9722"/>
            </a:lvl1pPr>
            <a:lvl2pPr>
              <a:defRPr sz="8042"/>
            </a:lvl2pPr>
            <a:lvl3pPr>
              <a:defRPr sz="7322"/>
            </a:lvl3pPr>
            <a:lvl4pPr>
              <a:defRPr sz="6482"/>
            </a:lvl4pPr>
            <a:lvl5pPr>
              <a:defRPr sz="6482"/>
            </a:lvl5pPr>
            <a:lvl6pPr>
              <a:defRPr sz="6482"/>
            </a:lvl6pPr>
            <a:lvl7pPr>
              <a:defRPr sz="6482"/>
            </a:lvl7pPr>
            <a:lvl8pPr>
              <a:defRPr sz="6482"/>
            </a:lvl8pPr>
            <a:lvl9pPr>
              <a:defRPr sz="64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3720" y="7180208"/>
            <a:ext cx="18919858" cy="2992368"/>
          </a:xfrm>
        </p:spPr>
        <p:txBody>
          <a:bodyPr anchor="b"/>
          <a:lstStyle>
            <a:lvl1pPr marL="0" indent="0">
              <a:buNone/>
              <a:defRPr sz="9722" b="1"/>
            </a:lvl1pPr>
            <a:lvl2pPr marL="1850147" indent="0">
              <a:buNone/>
              <a:defRPr sz="8042" b="1"/>
            </a:lvl2pPr>
            <a:lvl3pPr marL="3700294" indent="0">
              <a:buNone/>
              <a:defRPr sz="7322" b="1"/>
            </a:lvl3pPr>
            <a:lvl4pPr marL="5550442" indent="0">
              <a:buNone/>
              <a:defRPr sz="6482" b="1"/>
            </a:lvl4pPr>
            <a:lvl5pPr marL="7400589" indent="0">
              <a:buNone/>
              <a:defRPr sz="6482" b="1"/>
            </a:lvl5pPr>
            <a:lvl6pPr marL="9250736" indent="0">
              <a:buNone/>
              <a:defRPr sz="6482" b="1"/>
            </a:lvl6pPr>
            <a:lvl7pPr marL="11100883" indent="0">
              <a:buNone/>
              <a:defRPr sz="6482" b="1"/>
            </a:lvl7pPr>
            <a:lvl8pPr marL="12951032" indent="0">
              <a:buNone/>
              <a:defRPr sz="6482" b="1"/>
            </a:lvl8pPr>
            <a:lvl9pPr marL="14801179" indent="0">
              <a:buNone/>
              <a:defRPr sz="64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3720" y="10172576"/>
            <a:ext cx="18919858" cy="18481418"/>
          </a:xfrm>
        </p:spPr>
        <p:txBody>
          <a:bodyPr/>
          <a:lstStyle>
            <a:lvl1pPr>
              <a:defRPr sz="9722"/>
            </a:lvl1pPr>
            <a:lvl2pPr>
              <a:defRPr sz="8042"/>
            </a:lvl2pPr>
            <a:lvl3pPr>
              <a:defRPr sz="7322"/>
            </a:lvl3pPr>
            <a:lvl4pPr>
              <a:defRPr sz="6482"/>
            </a:lvl4pPr>
            <a:lvl5pPr>
              <a:defRPr sz="6482"/>
            </a:lvl5pPr>
            <a:lvl6pPr>
              <a:defRPr sz="6482"/>
            </a:lvl6pPr>
            <a:lvl7pPr>
              <a:defRPr sz="6482"/>
            </a:lvl7pPr>
            <a:lvl8pPr>
              <a:defRPr sz="6482"/>
            </a:lvl8pPr>
            <a:lvl9pPr>
              <a:defRPr sz="64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3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0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191" y="1277140"/>
            <a:ext cx="14082143" cy="5435274"/>
          </a:xfrm>
        </p:spPr>
        <p:txBody>
          <a:bodyPr anchor="b"/>
          <a:lstStyle>
            <a:lvl1pPr algn="l">
              <a:defRPr sz="804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5083" y="1277144"/>
            <a:ext cx="23928493" cy="27376852"/>
          </a:xfrm>
        </p:spPr>
        <p:txBody>
          <a:bodyPr/>
          <a:lstStyle>
            <a:lvl1pPr>
              <a:defRPr sz="12963"/>
            </a:lvl1pPr>
            <a:lvl2pPr>
              <a:defRPr sz="11283"/>
            </a:lvl2pPr>
            <a:lvl3pPr>
              <a:defRPr sz="9722"/>
            </a:lvl3pPr>
            <a:lvl4pPr>
              <a:defRPr sz="8042"/>
            </a:lvl4pPr>
            <a:lvl5pPr>
              <a:defRPr sz="8042"/>
            </a:lvl5pPr>
            <a:lvl6pPr>
              <a:defRPr sz="8042"/>
            </a:lvl6pPr>
            <a:lvl7pPr>
              <a:defRPr sz="8042"/>
            </a:lvl7pPr>
            <a:lvl8pPr>
              <a:defRPr sz="8042"/>
            </a:lvl8pPr>
            <a:lvl9pPr>
              <a:defRPr sz="80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191" y="6712418"/>
            <a:ext cx="14082143" cy="21941578"/>
          </a:xfrm>
        </p:spPr>
        <p:txBody>
          <a:bodyPr/>
          <a:lstStyle>
            <a:lvl1pPr marL="0" indent="0">
              <a:buNone/>
              <a:defRPr sz="5641"/>
            </a:lvl1pPr>
            <a:lvl2pPr marL="1850147" indent="0">
              <a:buNone/>
              <a:defRPr sz="4801"/>
            </a:lvl2pPr>
            <a:lvl3pPr marL="3700294" indent="0">
              <a:buNone/>
              <a:defRPr sz="4081"/>
            </a:lvl3pPr>
            <a:lvl4pPr marL="5550442" indent="0">
              <a:buNone/>
              <a:defRPr sz="3601"/>
            </a:lvl4pPr>
            <a:lvl5pPr marL="7400589" indent="0">
              <a:buNone/>
              <a:defRPr sz="3601"/>
            </a:lvl5pPr>
            <a:lvl6pPr marL="9250736" indent="0">
              <a:buNone/>
              <a:defRPr sz="3601"/>
            </a:lvl6pPr>
            <a:lvl7pPr marL="11100883" indent="0">
              <a:buNone/>
              <a:defRPr sz="3601"/>
            </a:lvl7pPr>
            <a:lvl8pPr marL="12951032" indent="0">
              <a:buNone/>
              <a:defRPr sz="3601"/>
            </a:lvl8pPr>
            <a:lvl9pPr marL="14801179" indent="0">
              <a:buNone/>
              <a:defRPr sz="36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837" y="22453919"/>
            <a:ext cx="25682258" cy="2650811"/>
          </a:xfrm>
        </p:spPr>
        <p:txBody>
          <a:bodyPr anchor="b"/>
          <a:lstStyle>
            <a:lvl1pPr algn="l">
              <a:defRPr sz="804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9837" y="2866142"/>
            <a:ext cx="25682258" cy="19246215"/>
          </a:xfrm>
        </p:spPr>
        <p:txBody>
          <a:bodyPr/>
          <a:lstStyle>
            <a:lvl1pPr marL="0" indent="0">
              <a:buNone/>
              <a:defRPr sz="12963"/>
            </a:lvl1pPr>
            <a:lvl2pPr marL="1850147" indent="0">
              <a:buNone/>
              <a:defRPr sz="11283"/>
            </a:lvl2pPr>
            <a:lvl3pPr marL="3700294" indent="0">
              <a:buNone/>
              <a:defRPr sz="9722"/>
            </a:lvl3pPr>
            <a:lvl4pPr marL="5550442" indent="0">
              <a:buNone/>
              <a:defRPr sz="8042"/>
            </a:lvl4pPr>
            <a:lvl5pPr marL="7400589" indent="0">
              <a:buNone/>
              <a:defRPr sz="8042"/>
            </a:lvl5pPr>
            <a:lvl6pPr marL="9250736" indent="0">
              <a:buNone/>
              <a:defRPr sz="8042"/>
            </a:lvl6pPr>
            <a:lvl7pPr marL="11100883" indent="0">
              <a:buNone/>
              <a:defRPr sz="8042"/>
            </a:lvl7pPr>
            <a:lvl8pPr marL="12951032" indent="0">
              <a:buNone/>
              <a:defRPr sz="8042"/>
            </a:lvl8pPr>
            <a:lvl9pPr marL="14801179" indent="0">
              <a:buNone/>
              <a:defRPr sz="804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837" y="25104730"/>
            <a:ext cx="25682258" cy="3764594"/>
          </a:xfrm>
        </p:spPr>
        <p:txBody>
          <a:bodyPr/>
          <a:lstStyle>
            <a:lvl1pPr marL="0" indent="0">
              <a:buNone/>
              <a:defRPr sz="5641"/>
            </a:lvl1pPr>
            <a:lvl2pPr marL="1850147" indent="0">
              <a:buNone/>
              <a:defRPr sz="4801"/>
            </a:lvl2pPr>
            <a:lvl3pPr marL="3700294" indent="0">
              <a:buNone/>
              <a:defRPr sz="4081"/>
            </a:lvl3pPr>
            <a:lvl4pPr marL="5550442" indent="0">
              <a:buNone/>
              <a:defRPr sz="3601"/>
            </a:lvl4pPr>
            <a:lvl5pPr marL="7400589" indent="0">
              <a:buNone/>
              <a:defRPr sz="3601"/>
            </a:lvl5pPr>
            <a:lvl6pPr marL="9250736" indent="0">
              <a:buNone/>
              <a:defRPr sz="3601"/>
            </a:lvl6pPr>
            <a:lvl7pPr marL="11100883" indent="0">
              <a:buNone/>
              <a:defRPr sz="3601"/>
            </a:lvl7pPr>
            <a:lvl8pPr marL="12951032" indent="0">
              <a:buNone/>
              <a:defRPr sz="3601"/>
            </a:lvl8pPr>
            <a:lvl9pPr marL="14801179" indent="0">
              <a:buNone/>
              <a:defRPr sz="36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8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0188" y="1284568"/>
            <a:ext cx="38523387" cy="5346171"/>
          </a:xfrm>
          <a:prstGeom prst="rect">
            <a:avLst/>
          </a:prstGeom>
        </p:spPr>
        <p:txBody>
          <a:bodyPr vert="horz" lIns="308281" tIns="154140" rIns="308281" bIns="1541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188" y="7484642"/>
            <a:ext cx="38523387" cy="21169354"/>
          </a:xfrm>
          <a:prstGeom prst="rect">
            <a:avLst/>
          </a:prstGeom>
        </p:spPr>
        <p:txBody>
          <a:bodyPr vert="horz" lIns="308281" tIns="154140" rIns="308281" bIns="1541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0188" y="29730653"/>
            <a:ext cx="9987545" cy="1707805"/>
          </a:xfrm>
          <a:prstGeom prst="rect">
            <a:avLst/>
          </a:prstGeom>
        </p:spPr>
        <p:txBody>
          <a:bodyPr vert="horz" lIns="308281" tIns="154140" rIns="308281" bIns="154140" rtlCol="0" anchor="ctr"/>
          <a:lstStyle>
            <a:lvl1pPr algn="l">
              <a:defRPr sz="48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EF195-8879-3840-93BE-513BCF39BCE4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4619" y="29730653"/>
            <a:ext cx="13554525" cy="1707805"/>
          </a:xfrm>
          <a:prstGeom prst="rect">
            <a:avLst/>
          </a:prstGeom>
        </p:spPr>
        <p:txBody>
          <a:bodyPr vert="horz" lIns="308281" tIns="154140" rIns="308281" bIns="154140" rtlCol="0" anchor="ctr"/>
          <a:lstStyle>
            <a:lvl1pPr algn="ctr">
              <a:defRPr sz="48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76030" y="29730653"/>
            <a:ext cx="9987545" cy="1707805"/>
          </a:xfrm>
          <a:prstGeom prst="rect">
            <a:avLst/>
          </a:prstGeom>
        </p:spPr>
        <p:txBody>
          <a:bodyPr vert="horz" lIns="308281" tIns="154140" rIns="308281" bIns="154140" rtlCol="0" anchor="ctr"/>
          <a:lstStyle>
            <a:lvl1pPr algn="r">
              <a:defRPr sz="48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E28B-6616-9841-9E31-BFE599A2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0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50147" rtl="0" eaLnBrk="1" latinLnBrk="0" hangingPunct="1">
        <a:spcBef>
          <a:spcPct val="0"/>
        </a:spcBef>
        <a:buNone/>
        <a:defRPr sz="177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7610" indent="-1387610" algn="l" defTabSz="1850147" rtl="0" eaLnBrk="1" latinLnBrk="0" hangingPunct="1">
        <a:spcBef>
          <a:spcPct val="20000"/>
        </a:spcBef>
        <a:buFont typeface="Arial"/>
        <a:buChar char="•"/>
        <a:defRPr sz="12963" kern="1200">
          <a:solidFill>
            <a:schemeClr val="tx1"/>
          </a:solidFill>
          <a:latin typeface="+mn-lt"/>
          <a:ea typeface="+mn-ea"/>
          <a:cs typeface="+mn-cs"/>
        </a:defRPr>
      </a:lvl1pPr>
      <a:lvl2pPr marL="3006490" indent="-1156343" algn="l" defTabSz="1850147" rtl="0" eaLnBrk="1" latinLnBrk="0" hangingPunct="1">
        <a:spcBef>
          <a:spcPct val="20000"/>
        </a:spcBef>
        <a:buFont typeface="Arial"/>
        <a:buChar char="–"/>
        <a:defRPr sz="11283" kern="1200">
          <a:solidFill>
            <a:schemeClr val="tx1"/>
          </a:solidFill>
          <a:latin typeface="+mn-lt"/>
          <a:ea typeface="+mn-ea"/>
          <a:cs typeface="+mn-cs"/>
        </a:defRPr>
      </a:lvl2pPr>
      <a:lvl3pPr marL="4625368" indent="-925074" algn="l" defTabSz="1850147" rtl="0" eaLnBrk="1" latinLnBrk="0" hangingPunct="1">
        <a:spcBef>
          <a:spcPct val="20000"/>
        </a:spcBef>
        <a:buFont typeface="Arial"/>
        <a:buChar char="•"/>
        <a:defRPr sz="9722" kern="1200">
          <a:solidFill>
            <a:schemeClr val="tx1"/>
          </a:solidFill>
          <a:latin typeface="+mn-lt"/>
          <a:ea typeface="+mn-ea"/>
          <a:cs typeface="+mn-cs"/>
        </a:defRPr>
      </a:lvl3pPr>
      <a:lvl4pPr marL="6475515" indent="-925074" algn="l" defTabSz="1850147" rtl="0" eaLnBrk="1" latinLnBrk="0" hangingPunct="1">
        <a:spcBef>
          <a:spcPct val="20000"/>
        </a:spcBef>
        <a:buFont typeface="Arial"/>
        <a:buChar char="–"/>
        <a:defRPr sz="8042" kern="1200">
          <a:solidFill>
            <a:schemeClr val="tx1"/>
          </a:solidFill>
          <a:latin typeface="+mn-lt"/>
          <a:ea typeface="+mn-ea"/>
          <a:cs typeface="+mn-cs"/>
        </a:defRPr>
      </a:lvl4pPr>
      <a:lvl5pPr marL="8325662" indent="-925074" algn="l" defTabSz="1850147" rtl="0" eaLnBrk="1" latinLnBrk="0" hangingPunct="1">
        <a:spcBef>
          <a:spcPct val="20000"/>
        </a:spcBef>
        <a:buFont typeface="Arial"/>
        <a:buChar char="»"/>
        <a:defRPr sz="8042" kern="1200">
          <a:solidFill>
            <a:schemeClr val="tx1"/>
          </a:solidFill>
          <a:latin typeface="+mn-lt"/>
          <a:ea typeface="+mn-ea"/>
          <a:cs typeface="+mn-cs"/>
        </a:defRPr>
      </a:lvl5pPr>
      <a:lvl6pPr marL="10175810" indent="-925074" algn="l" defTabSz="1850147" rtl="0" eaLnBrk="1" latinLnBrk="0" hangingPunct="1">
        <a:spcBef>
          <a:spcPct val="20000"/>
        </a:spcBef>
        <a:buFont typeface="Arial"/>
        <a:buChar char="•"/>
        <a:defRPr sz="8042" kern="1200">
          <a:solidFill>
            <a:schemeClr val="tx1"/>
          </a:solidFill>
          <a:latin typeface="+mn-lt"/>
          <a:ea typeface="+mn-ea"/>
          <a:cs typeface="+mn-cs"/>
        </a:defRPr>
      </a:lvl6pPr>
      <a:lvl7pPr marL="12025958" indent="-925074" algn="l" defTabSz="1850147" rtl="0" eaLnBrk="1" latinLnBrk="0" hangingPunct="1">
        <a:spcBef>
          <a:spcPct val="20000"/>
        </a:spcBef>
        <a:buFont typeface="Arial"/>
        <a:buChar char="•"/>
        <a:defRPr sz="8042" kern="1200">
          <a:solidFill>
            <a:schemeClr val="tx1"/>
          </a:solidFill>
          <a:latin typeface="+mn-lt"/>
          <a:ea typeface="+mn-ea"/>
          <a:cs typeface="+mn-cs"/>
        </a:defRPr>
      </a:lvl7pPr>
      <a:lvl8pPr marL="13876105" indent="-925074" algn="l" defTabSz="1850147" rtl="0" eaLnBrk="1" latinLnBrk="0" hangingPunct="1">
        <a:spcBef>
          <a:spcPct val="20000"/>
        </a:spcBef>
        <a:buFont typeface="Arial"/>
        <a:buChar char="•"/>
        <a:defRPr sz="8042" kern="1200">
          <a:solidFill>
            <a:schemeClr val="tx1"/>
          </a:solidFill>
          <a:latin typeface="+mn-lt"/>
          <a:ea typeface="+mn-ea"/>
          <a:cs typeface="+mn-cs"/>
        </a:defRPr>
      </a:lvl8pPr>
      <a:lvl9pPr marL="15726253" indent="-925074" algn="l" defTabSz="1850147" rtl="0" eaLnBrk="1" latinLnBrk="0" hangingPunct="1">
        <a:spcBef>
          <a:spcPct val="20000"/>
        </a:spcBef>
        <a:buFont typeface="Arial"/>
        <a:buChar char="•"/>
        <a:defRPr sz="80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1pPr>
      <a:lvl2pPr marL="1850147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2pPr>
      <a:lvl3pPr marL="3700294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3pPr>
      <a:lvl4pPr marL="5550442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4pPr>
      <a:lvl5pPr marL="7400589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5pPr>
      <a:lvl6pPr marL="9250736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6pPr>
      <a:lvl7pPr marL="11100883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7pPr>
      <a:lvl8pPr marL="12951032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8pPr>
      <a:lvl9pPr marL="14801179" algn="l" defTabSz="1850147" rtl="0" eaLnBrk="1" latinLnBrk="0" hangingPunct="1">
        <a:defRPr sz="73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716757" y="391939"/>
            <a:ext cx="30289273" cy="35095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lIns="0" tIns="0" rIns="0" bIns="439013" anchor="ctr"/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tuberculosis care cascade in Zambia: Identifying the gaps in order to improve outcomes</a:t>
            </a:r>
          </a:p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A.D. Kerkhoff</a:t>
            </a:r>
            <a:r>
              <a:rPr lang="en-US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C. Kasapo</a:t>
            </a:r>
            <a:r>
              <a:rPr lang="en-US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J. Mzyece</a:t>
            </a:r>
            <a:r>
              <a:rPr lang="en-US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S. Nyimbili</a:t>
            </a:r>
            <a:r>
              <a:rPr lang="en-US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M. Kagujje</a:t>
            </a:r>
            <a:r>
              <a:rPr lang="en-US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M. Muyoyeta</a:t>
            </a:r>
            <a:r>
              <a:rPr lang="en-US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K. Malama</a:t>
            </a:r>
            <a:r>
              <a:rPr lang="en-US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P. Lungu</a:t>
            </a:r>
            <a:r>
              <a:rPr lang="en-US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algn="ctr"/>
            <a:r>
              <a:rPr lang="en-US" sz="30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1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Division of HIV, Infectious Diseases, and Global Medicine, UCSF, San Francisco, USA, 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Tuberculosis and Leprosy Control </a:t>
            </a:r>
            <a:r>
              <a:rPr lang="en-US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Lusaka, Zambia, </a:t>
            </a:r>
          </a:p>
          <a:p>
            <a:pPr algn="ctr"/>
            <a:r>
              <a:rPr lang="en-US" sz="3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for Infectious Disease Research in Zambia, Lusaka, Zambia, </a:t>
            </a:r>
            <a:r>
              <a:rPr lang="en-US" sz="3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Health, Lusaka, Zambia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409285" y="4555742"/>
            <a:ext cx="9679039" cy="27103482"/>
          </a:xfrm>
          <a:prstGeom prst="rect">
            <a:avLst/>
          </a:prstGeom>
          <a:solidFill>
            <a:schemeClr val="bg1"/>
          </a:solidFill>
          <a:ln w="10541" cmpd="sng">
            <a:solidFill>
              <a:srgbClr val="052049"/>
            </a:solidFill>
          </a:ln>
        </p:spPr>
        <p:txBody>
          <a:bodyPr wrap="square" lIns="164630" tIns="109753" rIns="164630" bIns="164630" anchor="t"/>
          <a:lstStyle/>
          <a:p>
            <a:pPr>
              <a:lnSpc>
                <a:spcPts val="7000"/>
              </a:lnSpc>
              <a:spcBef>
                <a:spcPts val="840"/>
              </a:spcBef>
              <a:spcAft>
                <a:spcPts val="1440"/>
              </a:spcAft>
              <a:defRPr lang="en-US"/>
            </a:pPr>
            <a:r>
              <a:rPr lang="en-US" sz="5400" b="1" spc="-22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Background</a:t>
            </a:r>
          </a:p>
          <a:p>
            <a:pPr marL="344892" indent="-344892">
              <a:lnSpc>
                <a:spcPts val="3361"/>
              </a:lnSpc>
              <a:spcBef>
                <a:spcPts val="540"/>
              </a:spcBef>
              <a:spcAft>
                <a:spcPts val="540"/>
              </a:spcAft>
              <a:buFont typeface="Arial" charset="0"/>
              <a:buChar char="•"/>
              <a:defRPr lang="en-US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Tuberculosis (TB) is a leading cause of morbidity and mortality among individuals in Zambia, especially people living with HIV (PLHIV).</a:t>
            </a:r>
          </a:p>
          <a:p>
            <a:pPr marL="344892" indent="-344892">
              <a:lnSpc>
                <a:spcPts val="3361"/>
              </a:lnSpc>
              <a:spcBef>
                <a:spcPts val="540"/>
              </a:spcBef>
              <a:spcAft>
                <a:spcPts val="540"/>
              </a:spcAft>
              <a:buFont typeface="Arial" charset="0"/>
              <a:buChar char="•"/>
              <a:defRPr lang="en-US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TB care cascades are an underutilized tool that can help inform and strengthen TB services.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892" indent="-344892">
              <a:lnSpc>
                <a:spcPts val="3361"/>
              </a:lnSpc>
              <a:spcBef>
                <a:spcPts val="1000"/>
              </a:spcBef>
              <a:spcAft>
                <a:spcPts val="1440"/>
              </a:spcAft>
              <a:buFont typeface="Arial" charset="0"/>
              <a:buChar char="•"/>
              <a:defRPr lang="en-US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undertook a TB care cascade analysis in Zambia to enumerate the largest gaps and align TB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improvement measures with areas of greatest need.</a:t>
            </a:r>
          </a:p>
          <a:p>
            <a:pPr marL="344892" indent="-344892">
              <a:lnSpc>
                <a:spcPts val="4000"/>
              </a:lnSpc>
              <a:spcBef>
                <a:spcPts val="1440"/>
              </a:spcBef>
              <a:spcAft>
                <a:spcPts val="1440"/>
              </a:spcAft>
              <a:defRPr lang="en-US"/>
            </a:pPr>
            <a:r>
              <a:rPr lang="en-US" sz="5400" b="1" spc="-22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Methods</a:t>
            </a:r>
          </a:p>
          <a:p>
            <a:pPr marL="344892" indent="-344892">
              <a:lnSpc>
                <a:spcPts val="3450"/>
              </a:lnSpc>
              <a:spcBef>
                <a:spcPts val="540"/>
              </a:spcBef>
              <a:spcAft>
                <a:spcPts val="540"/>
              </a:spcAft>
              <a:buFont typeface="Arial" charset="0"/>
              <a:buChar char="•"/>
              <a:defRPr lang="en-US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Using a validated methodology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we derived national-level estimates for each step of the TB care cascade in Zambia in 2017. We also estimated the gaps between each step.</a:t>
            </a:r>
          </a:p>
          <a:p>
            <a:pPr marL="344892" indent="-344892">
              <a:lnSpc>
                <a:spcPts val="3450"/>
              </a:lnSpc>
              <a:spcBef>
                <a:spcPts val="540"/>
              </a:spcBef>
              <a:spcAft>
                <a:spcPts val="540"/>
              </a:spcAft>
              <a:buFont typeface="Arial" charset="0"/>
              <a:buChar char="•"/>
              <a:defRPr lang="en-US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overall TB care cascade was characterized, as well as disaggregated by drug-susceptibility result and HIV-status. </a:t>
            </a:r>
          </a:p>
          <a:p>
            <a:pPr marL="344892" indent="-344892">
              <a:lnSpc>
                <a:spcPts val="3450"/>
              </a:lnSpc>
              <a:spcBef>
                <a:spcPts val="540"/>
              </a:spcBef>
              <a:spcAft>
                <a:spcPts val="1440"/>
              </a:spcAft>
              <a:buFont typeface="Arial" charset="0"/>
              <a:buChar char="•"/>
              <a:defRPr lang="en-US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Estimates were informed by WHO incidence estimates, nationally aggregated laboratory and notification registers, and individual-level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data from four provinces.</a:t>
            </a:r>
          </a:p>
          <a:p>
            <a:pPr>
              <a:lnSpc>
                <a:spcPts val="4000"/>
              </a:lnSpc>
              <a:spcBef>
                <a:spcPts val="1440"/>
              </a:spcBef>
              <a:spcAft>
                <a:spcPts val="1440"/>
              </a:spcAft>
              <a:defRPr lang="en-US"/>
            </a:pPr>
            <a:r>
              <a:rPr lang="en-US" sz="5400" b="1" spc="-22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Results </a:t>
            </a:r>
          </a:p>
          <a:p>
            <a:pPr marL="344892" indent="-344892">
              <a:lnSpc>
                <a:spcPts val="3400"/>
              </a:lnSpc>
              <a:spcBef>
                <a:spcPts val="540"/>
              </a:spcBef>
              <a:spcAft>
                <a:spcPts val="540"/>
              </a:spcAft>
              <a:buFont typeface="Arial" charset="0"/>
              <a:buChar char="•"/>
              <a:defRPr lang="en-US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total burden of TB in Zambia in 2017 was estimated to be 72,337 cases (range, 39,837-111,837) (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Figure 1)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4892" indent="-344892">
              <a:lnSpc>
                <a:spcPts val="3400"/>
              </a:lnSpc>
              <a:spcBef>
                <a:spcPts val="540"/>
              </a:spcBef>
              <a:spcAft>
                <a:spcPts val="540"/>
              </a:spcAft>
              <a:buFont typeface="Arial" charset="0"/>
              <a:buChar char="•"/>
              <a:defRPr lang="en-US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Of these, 44,886 (62.1%) accessed TB testing, 40,693 (overall proportion - 56.3%, relative proportion – 90.7%) were diagnosed with TB, 37,473 (51.8%, 92.1%) were started on TB treatment and 33,494 (46.3%, 89.4%) completed therapy.</a:t>
            </a:r>
          </a:p>
          <a:p>
            <a:pPr marL="344892" indent="-344892">
              <a:lnSpc>
                <a:spcPts val="3400"/>
              </a:lnSpc>
              <a:spcBef>
                <a:spcPts val="540"/>
              </a:spcBef>
              <a:spcAft>
                <a:spcPts val="540"/>
              </a:spcAft>
              <a:buFont typeface="Arial" charset="0"/>
              <a:buChar char="•"/>
              <a:defRPr lang="en-US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PLHIV were less likely than HIV-negative individuals to complete the TB care cascade (45.3 vs. 50.0%)    (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Figure 2).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892" indent="-344892">
              <a:lnSpc>
                <a:spcPts val="3400"/>
              </a:lnSpc>
              <a:spcBef>
                <a:spcPts val="540"/>
              </a:spcBef>
              <a:spcAft>
                <a:spcPts val="540"/>
              </a:spcAft>
              <a:buFont typeface="Arial" charset="0"/>
              <a:buChar char="•"/>
              <a:defRPr lang="en-US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Only 10.9% of 1,736 individuals with rifampicin-resistant TB were estimated to have been diagnosed, started on treatment and successfully completed therapy (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Figure 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4892" indent="-344892">
              <a:lnSpc>
                <a:spcPts val="3400"/>
              </a:lnSpc>
              <a:spcBef>
                <a:spcPts val="540"/>
              </a:spcBef>
              <a:spcAft>
                <a:spcPts val="540"/>
              </a:spcAft>
              <a:buFont typeface="Arial" charset="0"/>
              <a:buChar char="•"/>
              <a:defRPr lang="en-US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largest gap in the cascade for TB forms was among those who did not access TB testing – this accounted for 38% of all cases (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Table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 However, attrition was observed at each step of the cascade.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411583" indent="-411583">
              <a:lnSpc>
                <a:spcPts val="2719"/>
              </a:lnSpc>
              <a:spcBef>
                <a:spcPts val="720"/>
              </a:spcBef>
              <a:spcAft>
                <a:spcPts val="720"/>
              </a:spcAft>
              <a:buFont typeface="Arial" charset="0"/>
              <a:buChar char="•"/>
              <a:defRPr lang="en-US"/>
            </a:pPr>
            <a:endParaRPr lang="en-US" sz="54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411583" indent="-411583">
              <a:spcBef>
                <a:spcPts val="720"/>
              </a:spcBef>
              <a:spcAft>
                <a:spcPts val="720"/>
              </a:spcAft>
              <a:buFont typeface="Arial" charset="0"/>
              <a:buChar char="•"/>
              <a:defRPr lang="en-US"/>
            </a:pPr>
            <a:endParaRPr lang="en-US" sz="54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411583" indent="-411583">
              <a:spcBef>
                <a:spcPts val="720"/>
              </a:spcBef>
              <a:spcAft>
                <a:spcPts val="720"/>
              </a:spcAft>
              <a:buFont typeface="Arial" charset="0"/>
              <a:buChar char="•"/>
              <a:defRPr lang="en-US"/>
            </a:pPr>
            <a:endParaRPr lang="en-US" sz="54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411583" indent="-411583">
              <a:spcBef>
                <a:spcPts val="720"/>
              </a:spcBef>
              <a:spcAft>
                <a:spcPts val="720"/>
              </a:spcAft>
              <a:buFont typeface="Arial" charset="0"/>
              <a:buChar char="•"/>
              <a:defRPr lang="en-US"/>
            </a:pPr>
            <a:endParaRPr lang="en-US" sz="5400" b="1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342986" indent="-342986">
              <a:spcBef>
                <a:spcPts val="960"/>
              </a:spcBef>
              <a:spcAft>
                <a:spcPts val="960"/>
              </a:spcAft>
              <a:buFont typeface="Arial" charset="0"/>
              <a:buChar char="•"/>
              <a:defRPr lang="en-US"/>
            </a:pPr>
            <a:endParaRPr lang="en-US" sz="5400" spc="-22" dirty="0">
              <a:solidFill>
                <a:srgbClr val="178CCB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>
              <a:lnSpc>
                <a:spcPts val="4184"/>
              </a:lnSpc>
              <a:spcBef>
                <a:spcPts val="960"/>
              </a:spcBef>
              <a:spcAft>
                <a:spcPts val="960"/>
              </a:spcAft>
              <a:defRPr lang="en-US"/>
            </a:pPr>
            <a:endParaRPr sz="5400" spc="44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384626" y="31383514"/>
            <a:ext cx="2317662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 Narrow" panose="020B0604020202020204" pitchFamily="34" charset="0"/>
                <a:ea typeface="Calibri" charset="0"/>
                <a:cs typeface="Arial Narrow" panose="020B0604020202020204" pitchFamily="34" charset="0"/>
              </a:rPr>
              <a:t>Abbreviations: DS = drug susceptible; PLHIV = people living with HIV; RR = rifampicin resistant; TB = tuberculosis. *Represents 95% confidence interval. </a:t>
            </a:r>
            <a:r>
              <a:rPr lang="en-US" sz="2600" b="1" baseline="30000" dirty="0">
                <a:latin typeface="Arial Narrow" panose="020B0604020202020204" pitchFamily="34" charset="0"/>
                <a:ea typeface="Calibri" charset="0"/>
                <a:cs typeface="Arial Narrow" panose="020B0604020202020204" pitchFamily="34" charset="0"/>
              </a:rPr>
              <a:t>#</a:t>
            </a:r>
            <a:r>
              <a:rPr lang="en-US" sz="2600" b="1" dirty="0">
                <a:latin typeface="Arial Narrow" panose="020B0604020202020204" pitchFamily="34" charset="0"/>
                <a:ea typeface="Calibri" charset="0"/>
                <a:cs typeface="Arial Narrow" panose="020B0604020202020204" pitchFamily="34" charset="0"/>
              </a:rPr>
              <a:t>Exact value.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493365" y="4384946"/>
            <a:ext cx="9962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Calibri" charset="0"/>
                <a:cs typeface="Arial Narrow" panose="020B0604020202020204" pitchFamily="34" charset="0"/>
              </a:rPr>
              <a:t>Figure 1. Overall TB Care Cascade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255622" y="-3621857"/>
            <a:ext cx="184731" cy="1656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688536" y="4384946"/>
            <a:ext cx="10905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Calibri" charset="0"/>
                <a:cs typeface="Arial Narrow" panose="020B0604020202020204" pitchFamily="34" charset="0"/>
              </a:rPr>
              <a:t>Figure 3. TB Cascade among persons with RR TB</a:t>
            </a:r>
          </a:p>
        </p:txBody>
      </p:sp>
      <p:sp>
        <p:nvSpPr>
          <p:cNvPr id="74" name="TextBox 4"/>
          <p:cNvSpPr txBox="1"/>
          <p:nvPr/>
        </p:nvSpPr>
        <p:spPr>
          <a:xfrm>
            <a:off x="32738045" y="18149433"/>
            <a:ext cx="9658829" cy="13509791"/>
          </a:xfrm>
          <a:prstGeom prst="rect">
            <a:avLst/>
          </a:prstGeom>
          <a:solidFill>
            <a:schemeClr val="bg1"/>
          </a:solidFill>
          <a:ln w="10541">
            <a:solidFill>
              <a:schemeClr val="tx1"/>
            </a:solidFill>
          </a:ln>
        </p:spPr>
        <p:txBody>
          <a:bodyPr wrap="square" lIns="164630" tIns="164630" rIns="164630" bIns="164630" anchor="t"/>
          <a:lstStyle/>
          <a:p>
            <a:pPr>
              <a:spcBef>
                <a:spcPts val="720"/>
              </a:spcBef>
              <a:spcAft>
                <a:spcPts val="1440"/>
              </a:spcAft>
              <a:defRPr lang="en-US"/>
            </a:pPr>
            <a:r>
              <a:rPr lang="en-US" sz="5400" b="1" spc="-22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Conclusions</a:t>
            </a:r>
          </a:p>
          <a:p>
            <a:pPr marL="344892" indent="-310593">
              <a:lnSpc>
                <a:spcPts val="3450"/>
              </a:lnSpc>
              <a:spcBef>
                <a:spcPts val="540"/>
              </a:spcBef>
              <a:spcAft>
                <a:spcPts val="540"/>
              </a:spcAft>
              <a:buFont typeface="Arial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Due to losses throughout the cascade, less than half of all individuals with TB in Zambia completed TB treatment.</a:t>
            </a:r>
          </a:p>
          <a:p>
            <a:pPr marL="344892" indent="-310593">
              <a:lnSpc>
                <a:spcPts val="3450"/>
              </a:lnSpc>
              <a:spcBef>
                <a:spcPts val="540"/>
              </a:spcBef>
              <a:spcAft>
                <a:spcPts val="540"/>
              </a:spcAft>
              <a:buFont typeface="Arial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There was uncertainty around estimates, especially the total TB burden. Improved estimates as well as sub-national level cascade analyses could better inform programmatic priorities.</a:t>
            </a:r>
          </a:p>
          <a:p>
            <a:pPr marL="344892" indent="-310593">
              <a:lnSpc>
                <a:spcPts val="3450"/>
              </a:lnSpc>
              <a:spcBef>
                <a:spcPts val="540"/>
              </a:spcBef>
              <a:spcAft>
                <a:spcPts val="540"/>
              </a:spcAft>
              <a:buFont typeface="Arial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Implementation of active community- and facility-based TB case finding strategies should be prioritized to address the largest gap in the cascade.</a:t>
            </a:r>
          </a:p>
          <a:p>
            <a:pPr marL="344892" indent="-310593">
              <a:lnSpc>
                <a:spcPts val="3450"/>
              </a:lnSpc>
              <a:spcBef>
                <a:spcPts val="540"/>
              </a:spcBef>
              <a:spcAft>
                <a:spcPts val="540"/>
              </a:spcAft>
              <a:buFont typeface="Arial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Further systems-strengthening throughout the TB  care continuum, especially among PLHIV and those with rifampicin-resistance TB, is urgently needed.</a:t>
            </a:r>
            <a:endParaRPr lang="en-US" sz="4000" b="1" spc="-22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344892" indent="-310593">
              <a:spcAft>
                <a:spcPts val="1440"/>
              </a:spcAft>
            </a:pPr>
            <a:r>
              <a:rPr lang="en-US" sz="5400" b="1" spc="-22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References</a:t>
            </a:r>
          </a:p>
          <a:p>
            <a:pPr marL="344892" indent="-310593">
              <a:lnSpc>
                <a:spcPts val="3400"/>
              </a:lnSpc>
              <a:buFontTx/>
              <a:buAutoNum type="arabicPeriod"/>
              <a:defRPr lang="en-US"/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Subbaraman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R et al. 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Med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2016;13(10):e1002149.</a:t>
            </a:r>
          </a:p>
          <a:p>
            <a:pPr marL="344892" indent="-310593">
              <a:lnSpc>
                <a:spcPts val="3400"/>
              </a:lnSpc>
              <a:buFontTx/>
              <a:buAutoNum type="arabicPeriod"/>
              <a:defRPr lang="en-US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Naidoo P et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Infect Dis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2017;216(suppl_7):S702‐S713.</a:t>
            </a:r>
          </a:p>
          <a:p>
            <a:pPr marL="344892" indent="-310593">
              <a:lnSpc>
                <a:spcPts val="3400"/>
              </a:lnSpc>
              <a:buFontTx/>
              <a:buAutoNum type="arabicPeriod"/>
              <a:defRPr lang="en-US"/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Subbaraman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R  et al. 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Med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2019;16(2):e1002754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5512F9-99DF-9949-AB59-2B3AB9CE7F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490" y="171714"/>
            <a:ext cx="2575730" cy="26777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6E0A05-63F4-174D-B4D4-FBDF038E754C}"/>
              </a:ext>
            </a:extLst>
          </p:cNvPr>
          <p:cNvSpPr txBox="1"/>
          <p:nvPr/>
        </p:nvSpPr>
        <p:spPr>
          <a:xfrm>
            <a:off x="634800" y="2796283"/>
            <a:ext cx="4539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Avenir Next Condensed" panose="020B0506020202020204" pitchFamily="34" charset="0"/>
                <a:cs typeface="Arial" panose="020B0604020202020204" pitchFamily="34" charset="0"/>
              </a:rPr>
              <a:t>The Republic of Zambia</a:t>
            </a:r>
          </a:p>
          <a:p>
            <a:pPr algn="ctr"/>
            <a:r>
              <a:rPr lang="en-US" sz="4600" dirty="0">
                <a:latin typeface="Avenir Next Condensed" panose="020B0506020202020204" pitchFamily="34" charset="0"/>
                <a:cs typeface="Arial" panose="020B0604020202020204" pitchFamily="34" charset="0"/>
              </a:rPr>
              <a:t>Ministry of Health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5A25432-CB31-3E4E-9E9B-0F8129375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937329"/>
              </p:ext>
            </p:extLst>
          </p:nvPr>
        </p:nvGraphicFramePr>
        <p:xfrm>
          <a:off x="10481073" y="18149433"/>
          <a:ext cx="21827726" cy="1320590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87870">
                  <a:extLst>
                    <a:ext uri="{9D8B030D-6E8A-4147-A177-3AD203B41FA5}">
                      <a16:colId xmlns:a16="http://schemas.microsoft.com/office/drawing/2014/main" val="3387302941"/>
                    </a:ext>
                  </a:extLst>
                </a:gridCol>
                <a:gridCol w="2442482">
                  <a:extLst>
                    <a:ext uri="{9D8B030D-6E8A-4147-A177-3AD203B41FA5}">
                      <a16:colId xmlns:a16="http://schemas.microsoft.com/office/drawing/2014/main" val="1842816495"/>
                    </a:ext>
                  </a:extLst>
                </a:gridCol>
                <a:gridCol w="2442482">
                  <a:extLst>
                    <a:ext uri="{9D8B030D-6E8A-4147-A177-3AD203B41FA5}">
                      <a16:colId xmlns:a16="http://schemas.microsoft.com/office/drawing/2014/main" val="2880257831"/>
                    </a:ext>
                  </a:extLst>
                </a:gridCol>
                <a:gridCol w="2442482">
                  <a:extLst>
                    <a:ext uri="{9D8B030D-6E8A-4147-A177-3AD203B41FA5}">
                      <a16:colId xmlns:a16="http://schemas.microsoft.com/office/drawing/2014/main" val="3063391730"/>
                    </a:ext>
                  </a:extLst>
                </a:gridCol>
                <a:gridCol w="2442482">
                  <a:extLst>
                    <a:ext uri="{9D8B030D-6E8A-4147-A177-3AD203B41FA5}">
                      <a16:colId xmlns:a16="http://schemas.microsoft.com/office/drawing/2014/main" val="3680457795"/>
                    </a:ext>
                  </a:extLst>
                </a:gridCol>
                <a:gridCol w="2442482">
                  <a:extLst>
                    <a:ext uri="{9D8B030D-6E8A-4147-A177-3AD203B41FA5}">
                      <a16:colId xmlns:a16="http://schemas.microsoft.com/office/drawing/2014/main" val="513416659"/>
                    </a:ext>
                  </a:extLst>
                </a:gridCol>
                <a:gridCol w="2442482">
                  <a:extLst>
                    <a:ext uri="{9D8B030D-6E8A-4147-A177-3AD203B41FA5}">
                      <a16:colId xmlns:a16="http://schemas.microsoft.com/office/drawing/2014/main" val="2944077563"/>
                    </a:ext>
                  </a:extLst>
                </a:gridCol>
                <a:gridCol w="2442482">
                  <a:extLst>
                    <a:ext uri="{9D8B030D-6E8A-4147-A177-3AD203B41FA5}">
                      <a16:colId xmlns:a16="http://schemas.microsoft.com/office/drawing/2014/main" val="2909542810"/>
                    </a:ext>
                  </a:extLst>
                </a:gridCol>
                <a:gridCol w="2442482">
                  <a:extLst>
                    <a:ext uri="{9D8B030D-6E8A-4147-A177-3AD203B41FA5}">
                      <a16:colId xmlns:a16="http://schemas.microsoft.com/office/drawing/2014/main" val="211540879"/>
                    </a:ext>
                  </a:extLst>
                </a:gridCol>
              </a:tblGrid>
              <a:tr h="29499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315" marR="82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1. Patient did not seek care at TB facility and/or have TB tests sent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2. TB tests sent, but TB not detected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3. TB diagnosed but patient not started on TB treatment and/or not notified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4. TB treatment started, but not completed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975537"/>
                  </a:ext>
                </a:extLst>
              </a:tr>
              <a:tr h="13432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315" marR="823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Cases, range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(%)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Cases, range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(%)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Cases, range</a:t>
                      </a:r>
                      <a:endParaRPr lang="en-US" sz="3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(%)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Cases, range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(%)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748068"/>
                  </a:ext>
                </a:extLst>
              </a:tr>
              <a:tr h="17699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TB cases</a:t>
                      </a:r>
                    </a:p>
                  </a:txBody>
                  <a:tcPr marL="182880" marR="82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27,751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(0-65,674)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38.4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3,994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(2,734-5,308)*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4.6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3,119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(2,947-3,292)*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5.2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3,979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(3,958-4,001)*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5.5</a:t>
                      </a:r>
                      <a:endParaRPr lang="en-US" sz="32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03058"/>
                  </a:ext>
                </a:extLst>
              </a:tr>
              <a:tr h="13432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 TB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82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980 (0-3938)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56.5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210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(143-342)*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12.0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276</a:t>
                      </a:r>
                      <a:r>
                        <a:rPr lang="en-US" sz="3200" b="0" i="0" baseline="3000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#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15.9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(59-102)*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4.7</a:t>
                      </a:r>
                      <a:endParaRPr lang="en-US" sz="32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781824"/>
                  </a:ext>
                </a:extLst>
              </a:tr>
              <a:tr h="17699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 TB, overall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82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26,771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(0-62,662)</a:t>
                      </a:r>
                      <a:endParaRPr lang="en-US" sz="3200" b="0" i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37.9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3,784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(2,951- 4,966)*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5.4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2,843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(2,671-3,016)*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4.0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3,899</a:t>
                      </a:r>
                      <a:r>
                        <a:rPr lang="en-US" sz="3200" b="0" i="0" baseline="3000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#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5.5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237056"/>
                  </a:ext>
                </a:extLst>
              </a:tr>
              <a:tr h="20148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HIV-positive, DS TB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82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17,041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(0-38,892)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39.7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1,948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(1,526-2,494)*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4.5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1,700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(1,654-1,741)*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4.0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2,781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(2,774-2789)*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6.5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125921"/>
                  </a:ext>
                </a:extLst>
              </a:tr>
              <a:tr h="20148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HIV-negative,  DS TB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822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9,730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(0-22,770)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35.4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1,836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(1,425-3,472)*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6.6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1,143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(1,135-1,156)*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4.1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1,118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(894-1,363)*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4.1</a:t>
                      </a:r>
                      <a:endParaRPr lang="en-US" sz="3200" b="0" i="0" dirty="0"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2315" marR="823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429758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8C83C026-F51B-DB40-8243-DB0B20DC0D8E}"/>
              </a:ext>
            </a:extLst>
          </p:cNvPr>
          <p:cNvSpPr txBox="1"/>
          <p:nvPr/>
        </p:nvSpPr>
        <p:spPr>
          <a:xfrm>
            <a:off x="21089990" y="4385129"/>
            <a:ext cx="11009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Calibri" charset="0"/>
                <a:cs typeface="Arial Narrow" panose="020B0604020202020204" pitchFamily="34" charset="0"/>
              </a:rPr>
              <a:t>Figure 2. TB Cascade among PLHIV with DS TB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770D2E-49F9-6749-B93D-3EEF4088DA8F}"/>
              </a:ext>
            </a:extLst>
          </p:cNvPr>
          <p:cNvSpPr txBox="1"/>
          <p:nvPr/>
        </p:nvSpPr>
        <p:spPr>
          <a:xfrm>
            <a:off x="10399431" y="17395872"/>
            <a:ext cx="16239828" cy="1292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2F4381"/>
                </a:solidFill>
                <a:latin typeface="Arial Narrow" panose="020B0604020202020204" pitchFamily="34" charset="0"/>
                <a:ea typeface="Calibri" charset="0"/>
                <a:cs typeface="Arial Narrow" panose="020B0604020202020204" pitchFamily="34" charset="0"/>
              </a:rPr>
              <a:t>Table 1. </a:t>
            </a:r>
            <a:r>
              <a:rPr lang="en-US" sz="4200" b="1" dirty="0">
                <a:solidFill>
                  <a:srgbClr val="2F438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Gap analysis of the TB care cascade in Zambia in 2017</a:t>
            </a:r>
          </a:p>
          <a:p>
            <a:endParaRPr lang="en-US" sz="3601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1C39388-DC5D-464F-A0DA-9E320038C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158" y="999442"/>
            <a:ext cx="5943760" cy="22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C13BEE-AF01-514A-B4B7-EDF2EAB5AF76}"/>
              </a:ext>
            </a:extLst>
          </p:cNvPr>
          <p:cNvCxnSpPr>
            <a:cxnSpLocks/>
          </p:cNvCxnSpPr>
          <p:nvPr/>
        </p:nvCxnSpPr>
        <p:spPr>
          <a:xfrm>
            <a:off x="10481073" y="2767584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7127CC-0E1A-8043-8117-247E301F7FAA}"/>
              </a:ext>
            </a:extLst>
          </p:cNvPr>
          <p:cNvSpPr txBox="1"/>
          <p:nvPr/>
        </p:nvSpPr>
        <p:spPr>
          <a:xfrm>
            <a:off x="12387688" y="15667240"/>
            <a:ext cx="16775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Step 1.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Burden of TB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2BC23A-6DB0-FC47-8E37-3B295EBCA511}"/>
              </a:ext>
            </a:extLst>
          </p:cNvPr>
          <p:cNvSpPr txBox="1"/>
          <p:nvPr/>
        </p:nvSpPr>
        <p:spPr>
          <a:xfrm>
            <a:off x="14087031" y="15667239"/>
            <a:ext cx="16775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Step 2.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Accessed TB testing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235AD3-20B2-D142-B02D-4D57A2B7AC71}"/>
              </a:ext>
            </a:extLst>
          </p:cNvPr>
          <p:cNvSpPr txBox="1"/>
          <p:nvPr/>
        </p:nvSpPr>
        <p:spPr>
          <a:xfrm>
            <a:off x="15626751" y="15639066"/>
            <a:ext cx="19954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Step 3.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Diagnosed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with TB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897C2F-C10E-DC44-8ACF-88728A853889}"/>
              </a:ext>
            </a:extLst>
          </p:cNvPr>
          <p:cNvSpPr txBox="1"/>
          <p:nvPr/>
        </p:nvSpPr>
        <p:spPr>
          <a:xfrm>
            <a:off x="17320443" y="15578337"/>
            <a:ext cx="19954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Step 4.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Notified and started on TB therapy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3F97B4-EEDA-9A4B-A325-BADF6B0023EE}"/>
              </a:ext>
            </a:extLst>
          </p:cNvPr>
          <p:cNvSpPr txBox="1"/>
          <p:nvPr/>
        </p:nvSpPr>
        <p:spPr>
          <a:xfrm>
            <a:off x="19047000" y="15695411"/>
            <a:ext cx="19954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Step 5.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Completed TB therapy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628F7C9-7042-D44D-9BC0-EA90BF3EB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5130" y="5158294"/>
            <a:ext cx="12119848" cy="11241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0AA60DE-BD14-E74D-BC72-D3A8C6C97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16145" y="5158293"/>
            <a:ext cx="11376906" cy="1125798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6877294D-87E4-E144-AFD0-F779EEA54010}"/>
              </a:ext>
            </a:extLst>
          </p:cNvPr>
          <p:cNvSpPr txBox="1"/>
          <p:nvPr/>
        </p:nvSpPr>
        <p:spPr>
          <a:xfrm>
            <a:off x="23083200" y="15761156"/>
            <a:ext cx="16775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Step 1.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Burden of TB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D76435-0581-1F4B-B643-20A9ABF23883}"/>
              </a:ext>
            </a:extLst>
          </p:cNvPr>
          <p:cNvSpPr txBox="1"/>
          <p:nvPr/>
        </p:nvSpPr>
        <p:spPr>
          <a:xfrm>
            <a:off x="24782543" y="15761155"/>
            <a:ext cx="16775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Step 2.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Accessed TB testing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EFC58B-48FF-F54E-90AB-C9B2E3464417}"/>
              </a:ext>
            </a:extLst>
          </p:cNvPr>
          <p:cNvSpPr txBox="1"/>
          <p:nvPr/>
        </p:nvSpPr>
        <p:spPr>
          <a:xfrm>
            <a:off x="26322263" y="15732982"/>
            <a:ext cx="19954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Step 3.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Diagnosed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with TB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2851D2C-E6B7-6C4B-B218-B21CB382542E}"/>
              </a:ext>
            </a:extLst>
          </p:cNvPr>
          <p:cNvSpPr txBox="1"/>
          <p:nvPr/>
        </p:nvSpPr>
        <p:spPr>
          <a:xfrm>
            <a:off x="28015955" y="15672253"/>
            <a:ext cx="19954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Step 4.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Notified and started on TB therapy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7651A86-A4CF-2040-883D-28AE26BA96A2}"/>
              </a:ext>
            </a:extLst>
          </p:cNvPr>
          <p:cNvSpPr txBox="1"/>
          <p:nvPr/>
        </p:nvSpPr>
        <p:spPr>
          <a:xfrm>
            <a:off x="29742512" y="15789327"/>
            <a:ext cx="19954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Step 5.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Completed TB therapy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9B41DD0-86CD-F047-AA75-DFD2D46626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42950" y="5130120"/>
            <a:ext cx="11184524" cy="1123161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6A775A6-B748-E840-AA0F-0C8CA6AC916F}"/>
              </a:ext>
            </a:extLst>
          </p:cNvPr>
          <p:cNvSpPr txBox="1"/>
          <p:nvPr/>
        </p:nvSpPr>
        <p:spPr>
          <a:xfrm>
            <a:off x="33691418" y="15667240"/>
            <a:ext cx="16775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Step 1.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Burden of TB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618D98F-4C2C-9E44-92F3-7DA2EF1F6CE6}"/>
              </a:ext>
            </a:extLst>
          </p:cNvPr>
          <p:cNvSpPr txBox="1"/>
          <p:nvPr/>
        </p:nvSpPr>
        <p:spPr>
          <a:xfrm>
            <a:off x="35390761" y="15667239"/>
            <a:ext cx="16775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Step 2.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Accessed TB testing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C35F093-1BC7-E646-B475-2E3B02355776}"/>
              </a:ext>
            </a:extLst>
          </p:cNvPr>
          <p:cNvSpPr txBox="1"/>
          <p:nvPr/>
        </p:nvSpPr>
        <p:spPr>
          <a:xfrm>
            <a:off x="36930481" y="15639066"/>
            <a:ext cx="19954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Step 3.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Diagnosed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with TB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BB42809-2C50-1842-81A0-D2C16BDB689E}"/>
              </a:ext>
            </a:extLst>
          </p:cNvPr>
          <p:cNvSpPr txBox="1"/>
          <p:nvPr/>
        </p:nvSpPr>
        <p:spPr>
          <a:xfrm>
            <a:off x="38599459" y="15578337"/>
            <a:ext cx="19954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Step 4.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Notified and started on TB therapy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8D182BB-853C-C041-B772-B2F46285CE1A}"/>
              </a:ext>
            </a:extLst>
          </p:cNvPr>
          <p:cNvSpPr txBox="1"/>
          <p:nvPr/>
        </p:nvSpPr>
        <p:spPr>
          <a:xfrm>
            <a:off x="40298914" y="15639065"/>
            <a:ext cx="19954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Step 5.</a:t>
            </a:r>
          </a:p>
          <a:p>
            <a:pPr algn="ctr">
              <a:lnSpc>
                <a:spcPts val="3000"/>
              </a:lnSpc>
            </a:pPr>
            <a:r>
              <a:rPr lang="en-US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Completed TB therapy</a:t>
            </a:r>
          </a:p>
        </p:txBody>
      </p:sp>
      <p:pic>
        <p:nvPicPr>
          <p:cNvPr id="29" name="Kerkhoff_1">
            <a:hlinkClick r:id="" action="ppaction://media"/>
            <a:extLst>
              <a:ext uri="{FF2B5EF4-FFF2-40B4-BE49-F238E27FC236}">
                <a16:creationId xmlns:a16="http://schemas.microsoft.com/office/drawing/2014/main" id="{5EB4F51E-7FF1-D341-8129-BDF2E19F8A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418792" y="28955999"/>
            <a:ext cx="3517007" cy="351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8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CSF - For Print">
      <a:dk1>
        <a:srgbClr val="121930"/>
      </a:dk1>
      <a:lt1>
        <a:srgbClr val="FFFFFF"/>
      </a:lt1>
      <a:dk2>
        <a:srgbClr val="121930"/>
      </a:dk2>
      <a:lt2>
        <a:srgbClr val="FFFFFF"/>
      </a:lt2>
      <a:accent1>
        <a:srgbClr val="0089BC"/>
      </a:accent1>
      <a:accent2>
        <a:srgbClr val="009CA5"/>
      </a:accent2>
      <a:accent3>
        <a:srgbClr val="94BD3D"/>
      </a:accent3>
      <a:accent4>
        <a:srgbClr val="E6772F"/>
      </a:accent4>
      <a:accent5>
        <a:srgbClr val="C3C9C8"/>
      </a:accent5>
      <a:accent6>
        <a:srgbClr val="6B669F"/>
      </a:accent6>
      <a:hlink>
        <a:srgbClr val="0089BC"/>
      </a:hlink>
      <a:folHlink>
        <a:srgbClr val="5F5F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10359</TotalTime>
  <Words>938</Words>
  <Application>Microsoft Macintosh PowerPoint</Application>
  <PresentationFormat>Custom</PresentationFormat>
  <Paragraphs>151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Avenir Next Condensed</vt:lpstr>
      <vt:lpstr>Calibri</vt:lpstr>
      <vt:lpstr>Office Theme</vt:lpstr>
      <vt:lpstr>PowerPoint Presentation</vt:lpstr>
    </vt:vector>
  </TitlesOfParts>
  <Company>LekasMiller Design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Designer</dc:creator>
  <cp:lastModifiedBy>Microsoft Office User</cp:lastModifiedBy>
  <cp:revision>161</cp:revision>
  <cp:lastPrinted>2019-09-26T14:56:40Z</cp:lastPrinted>
  <dcterms:created xsi:type="dcterms:W3CDTF">2015-11-13T18:01:40Z</dcterms:created>
  <dcterms:modified xsi:type="dcterms:W3CDTF">2020-06-26T21:25:36Z</dcterms:modified>
</cp:coreProperties>
</file>