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219456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7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77406" algn="l" rtl="0" fontAlgn="base">
      <a:spcBef>
        <a:spcPct val="0"/>
      </a:spcBef>
      <a:spcAft>
        <a:spcPct val="0"/>
      </a:spcAft>
      <a:defRPr sz="307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54812" algn="l" rtl="0" fontAlgn="base">
      <a:spcBef>
        <a:spcPct val="0"/>
      </a:spcBef>
      <a:spcAft>
        <a:spcPct val="0"/>
      </a:spcAft>
      <a:defRPr sz="307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32217" algn="l" rtl="0" fontAlgn="base">
      <a:spcBef>
        <a:spcPct val="0"/>
      </a:spcBef>
      <a:spcAft>
        <a:spcPct val="0"/>
      </a:spcAft>
      <a:defRPr sz="307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309622" algn="l" rtl="0" fontAlgn="base">
      <a:spcBef>
        <a:spcPct val="0"/>
      </a:spcBef>
      <a:spcAft>
        <a:spcPct val="0"/>
      </a:spcAft>
      <a:defRPr sz="307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887028" algn="l" defTabSz="1154812" rtl="0" eaLnBrk="1" latinLnBrk="0" hangingPunct="1">
      <a:defRPr sz="307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3464434" algn="l" defTabSz="1154812" rtl="0" eaLnBrk="1" latinLnBrk="0" hangingPunct="1">
      <a:defRPr sz="307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4041839" algn="l" defTabSz="1154812" rtl="0" eaLnBrk="1" latinLnBrk="0" hangingPunct="1">
      <a:defRPr sz="307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4619246" algn="l" defTabSz="1154812" rtl="0" eaLnBrk="1" latinLnBrk="0" hangingPunct="1">
      <a:defRPr sz="307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k Joseph Palella Jr" initials="" lastIdx="12" clrIdx="0"/>
  <p:cmAuthor id="1" name="Kelly, Sean G" initials="KSG" lastIdx="1" clrIdx="1"/>
  <p:cmAuthor id="2" name="Kunling Wu" initials="KW" lastIdx="2" clrIdx="2">
    <p:extLst>
      <p:ext uri="{19B8F6BF-5375-455C-9EA6-DF929625EA0E}">
        <p15:presenceInfo xmlns:p15="http://schemas.microsoft.com/office/powerpoint/2012/main" userId="S-1-5-21-1564239104-2047618173-1163074499-1994" providerId="AD"/>
      </p:ext>
    </p:extLst>
  </p:cmAuthor>
  <p:cmAuthor id="3" name="Tassiopoulos, Katherine K." initials="TKK" lastIdx="7" clrIdx="3">
    <p:extLst>
      <p:ext uri="{19B8F6BF-5375-455C-9EA6-DF929625EA0E}">
        <p15:presenceInfo xmlns:p15="http://schemas.microsoft.com/office/powerpoint/2012/main" userId="Tassiopoulos, Katherine K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520063"/>
    <a:srgbClr val="0082B0"/>
    <a:srgbClr val="CC9900"/>
    <a:srgbClr val="FFCC99"/>
    <a:srgbClr val="6600CC"/>
    <a:srgbClr val="DBB6FF"/>
    <a:srgbClr val="6A00CC"/>
    <a:srgbClr val="5A0098"/>
    <a:srgbClr val="590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351" autoAdjust="0"/>
    <p:restoredTop sz="90641" autoAdjust="0"/>
  </p:normalViewPr>
  <p:slideViewPr>
    <p:cSldViewPr>
      <p:cViewPr varScale="1">
        <p:scale>
          <a:sx n="27" d="100"/>
          <a:sy n="27" d="100"/>
        </p:scale>
        <p:origin x="1448" y="264"/>
      </p:cViewPr>
      <p:guideLst>
        <p:guide orient="horz" pos="6912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241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22" cy="46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defTabSz="932073">
              <a:defRPr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279" y="0"/>
            <a:ext cx="3037121" cy="46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algn="r" defTabSz="932073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79"/>
            <a:ext cx="3037122" cy="46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defTabSz="932073">
              <a:defRPr sz="12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279" y="8832179"/>
            <a:ext cx="3037121" cy="46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algn="r" defTabSz="932073">
              <a:defRPr sz="1200"/>
            </a:lvl1pPr>
          </a:lstStyle>
          <a:p>
            <a:fld id="{E02D8853-1055-4E27-AD3E-216D3CAECB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56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92CC1-7586-4AA0-B53F-7E7E6D84AE74}" type="datetimeFigureOut">
              <a:rPr lang="en-US" smtClean="0"/>
              <a:pPr/>
              <a:t>6/22/20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1162050"/>
            <a:ext cx="62738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910DB-E6FE-4305-8318-C29B9AF68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9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97948" rtl="0" eaLnBrk="1" latinLnBrk="0" hangingPunct="1">
      <a:defRPr sz="1048" kern="1200">
        <a:solidFill>
          <a:schemeClr val="tx1"/>
        </a:solidFill>
        <a:latin typeface="+mn-lt"/>
        <a:ea typeface="+mn-ea"/>
        <a:cs typeface="+mn-cs"/>
      </a:defRPr>
    </a:lvl1pPr>
    <a:lvl2pPr marL="398974" algn="l" defTabSz="797948" rtl="0" eaLnBrk="1" latinLnBrk="0" hangingPunct="1">
      <a:defRPr sz="1048" kern="1200">
        <a:solidFill>
          <a:schemeClr val="tx1"/>
        </a:solidFill>
        <a:latin typeface="+mn-lt"/>
        <a:ea typeface="+mn-ea"/>
        <a:cs typeface="+mn-cs"/>
      </a:defRPr>
    </a:lvl2pPr>
    <a:lvl3pPr marL="797948" algn="l" defTabSz="797948" rtl="0" eaLnBrk="1" latinLnBrk="0" hangingPunct="1">
      <a:defRPr sz="1048" kern="1200">
        <a:solidFill>
          <a:schemeClr val="tx1"/>
        </a:solidFill>
        <a:latin typeface="+mn-lt"/>
        <a:ea typeface="+mn-ea"/>
        <a:cs typeface="+mn-cs"/>
      </a:defRPr>
    </a:lvl3pPr>
    <a:lvl4pPr marL="1196922" algn="l" defTabSz="797948" rtl="0" eaLnBrk="1" latinLnBrk="0" hangingPunct="1">
      <a:defRPr sz="1048" kern="1200">
        <a:solidFill>
          <a:schemeClr val="tx1"/>
        </a:solidFill>
        <a:latin typeface="+mn-lt"/>
        <a:ea typeface="+mn-ea"/>
        <a:cs typeface="+mn-cs"/>
      </a:defRPr>
    </a:lvl4pPr>
    <a:lvl5pPr marL="1595895" algn="l" defTabSz="797948" rtl="0" eaLnBrk="1" latinLnBrk="0" hangingPunct="1">
      <a:defRPr sz="1048" kern="1200">
        <a:solidFill>
          <a:schemeClr val="tx1"/>
        </a:solidFill>
        <a:latin typeface="+mn-lt"/>
        <a:ea typeface="+mn-ea"/>
        <a:cs typeface="+mn-cs"/>
      </a:defRPr>
    </a:lvl5pPr>
    <a:lvl6pPr marL="1994870" algn="l" defTabSz="797948" rtl="0" eaLnBrk="1" latinLnBrk="0" hangingPunct="1">
      <a:defRPr sz="1048" kern="1200">
        <a:solidFill>
          <a:schemeClr val="tx1"/>
        </a:solidFill>
        <a:latin typeface="+mn-lt"/>
        <a:ea typeface="+mn-ea"/>
        <a:cs typeface="+mn-cs"/>
      </a:defRPr>
    </a:lvl6pPr>
    <a:lvl7pPr marL="2393844" algn="l" defTabSz="797948" rtl="0" eaLnBrk="1" latinLnBrk="0" hangingPunct="1">
      <a:defRPr sz="1048" kern="1200">
        <a:solidFill>
          <a:schemeClr val="tx1"/>
        </a:solidFill>
        <a:latin typeface="+mn-lt"/>
        <a:ea typeface="+mn-ea"/>
        <a:cs typeface="+mn-cs"/>
      </a:defRPr>
    </a:lvl7pPr>
    <a:lvl8pPr marL="2792818" algn="l" defTabSz="797948" rtl="0" eaLnBrk="1" latinLnBrk="0" hangingPunct="1">
      <a:defRPr sz="1048" kern="1200">
        <a:solidFill>
          <a:schemeClr val="tx1"/>
        </a:solidFill>
        <a:latin typeface="+mn-lt"/>
        <a:ea typeface="+mn-ea"/>
        <a:cs typeface="+mn-cs"/>
      </a:defRPr>
    </a:lvl8pPr>
    <a:lvl9pPr marL="3191792" algn="l" defTabSz="797948" rtl="0" eaLnBrk="1" latinLnBrk="0" hangingPunct="1">
      <a:defRPr sz="10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8300" y="1162050"/>
            <a:ext cx="62738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10DB-E6FE-4305-8318-C29B9AF68F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6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419" y="6818088"/>
            <a:ext cx="37308367" cy="47026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2836" y="12435117"/>
            <a:ext cx="30725533" cy="5609772"/>
          </a:xfrm>
        </p:spPr>
        <p:txBody>
          <a:bodyPr/>
          <a:lstStyle>
            <a:lvl1pPr marL="0" indent="0" algn="ctr">
              <a:buNone/>
              <a:defRPr/>
            </a:lvl1pPr>
            <a:lvl2pPr marL="545372" indent="0" algn="ctr">
              <a:buNone/>
              <a:defRPr/>
            </a:lvl2pPr>
            <a:lvl3pPr marL="1090745" indent="0" algn="ctr">
              <a:buNone/>
              <a:defRPr/>
            </a:lvl3pPr>
            <a:lvl4pPr marL="1636117" indent="0" algn="ctr">
              <a:buNone/>
              <a:defRPr/>
            </a:lvl4pPr>
            <a:lvl5pPr marL="2181489" indent="0" algn="ctr">
              <a:buNone/>
              <a:defRPr/>
            </a:lvl5pPr>
            <a:lvl6pPr marL="2726862" indent="0" algn="ctr">
              <a:buNone/>
              <a:defRPr/>
            </a:lvl6pPr>
            <a:lvl7pPr marL="3272234" indent="0" algn="ctr">
              <a:buNone/>
              <a:defRPr/>
            </a:lvl7pPr>
            <a:lvl8pPr marL="3817606" indent="0" algn="ctr">
              <a:buNone/>
              <a:defRPr/>
            </a:lvl8pPr>
            <a:lvl9pPr marL="436297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F21F4-4704-4B6F-A58F-2A009BC94D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7FBF2-6062-4861-8B2B-0ABFA9C48E9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3751" y="1950360"/>
            <a:ext cx="9326033" cy="175568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3535" y="1950360"/>
            <a:ext cx="27777019" cy="175568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A2BD1-2F2B-423F-B3C9-9CB1753385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37CB8-CE60-4793-A3DF-94EB43378E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14102444"/>
            <a:ext cx="37308367" cy="4357915"/>
          </a:xfrm>
        </p:spPr>
        <p:txBody>
          <a:bodyPr anchor="t"/>
          <a:lstStyle>
            <a:lvl1pPr algn="l">
              <a:defRPr sz="47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9301847"/>
            <a:ext cx="37308367" cy="4800600"/>
          </a:xfrm>
        </p:spPr>
        <p:txBody>
          <a:bodyPr anchor="b"/>
          <a:lstStyle>
            <a:lvl1pPr marL="0" indent="0">
              <a:buNone/>
              <a:defRPr sz="2400"/>
            </a:lvl1pPr>
            <a:lvl2pPr marL="545372" indent="0">
              <a:buNone/>
              <a:defRPr sz="2100"/>
            </a:lvl2pPr>
            <a:lvl3pPr marL="1090745" indent="0">
              <a:buNone/>
              <a:defRPr sz="1900"/>
            </a:lvl3pPr>
            <a:lvl4pPr marL="1636117" indent="0">
              <a:buNone/>
              <a:defRPr sz="1700"/>
            </a:lvl4pPr>
            <a:lvl5pPr marL="2181489" indent="0">
              <a:buNone/>
              <a:defRPr sz="1700"/>
            </a:lvl5pPr>
            <a:lvl6pPr marL="2726862" indent="0">
              <a:buNone/>
              <a:defRPr sz="1700"/>
            </a:lvl6pPr>
            <a:lvl7pPr marL="3272234" indent="0">
              <a:buNone/>
              <a:defRPr sz="1700"/>
            </a:lvl7pPr>
            <a:lvl8pPr marL="3817606" indent="0">
              <a:buNone/>
              <a:defRPr sz="1700"/>
            </a:lvl8pPr>
            <a:lvl9pPr marL="4362979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7F496-85AD-4CD4-8509-A0C4A5B4D2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3535" y="6340932"/>
            <a:ext cx="18550467" cy="13166270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47200" y="6340932"/>
            <a:ext cx="18552585" cy="13166270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487DB-8D07-42A9-A323-81FDA472EC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986" y="878114"/>
            <a:ext cx="39501233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987" y="4913088"/>
            <a:ext cx="19392900" cy="204651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5372" indent="0">
              <a:buNone/>
              <a:defRPr sz="2400" b="1"/>
            </a:lvl2pPr>
            <a:lvl3pPr marL="1090745" indent="0">
              <a:buNone/>
              <a:defRPr sz="2100" b="1"/>
            </a:lvl3pPr>
            <a:lvl4pPr marL="1636117" indent="0">
              <a:buNone/>
              <a:defRPr sz="1900" b="1"/>
            </a:lvl4pPr>
            <a:lvl5pPr marL="2181489" indent="0">
              <a:buNone/>
              <a:defRPr sz="1900" b="1"/>
            </a:lvl5pPr>
            <a:lvl6pPr marL="2726862" indent="0">
              <a:buNone/>
              <a:defRPr sz="1900" b="1"/>
            </a:lvl6pPr>
            <a:lvl7pPr marL="3272234" indent="0">
              <a:buNone/>
              <a:defRPr sz="1900" b="1"/>
            </a:lvl7pPr>
            <a:lvl8pPr marL="3817606" indent="0">
              <a:buNone/>
              <a:defRPr sz="1900" b="1"/>
            </a:lvl8pPr>
            <a:lvl9pPr marL="4362979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987" y="6959601"/>
            <a:ext cx="19392900" cy="1264375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968" y="4913088"/>
            <a:ext cx="19399251" cy="204651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5372" indent="0">
              <a:buNone/>
              <a:defRPr sz="2400" b="1"/>
            </a:lvl2pPr>
            <a:lvl3pPr marL="1090745" indent="0">
              <a:buNone/>
              <a:defRPr sz="2100" b="1"/>
            </a:lvl3pPr>
            <a:lvl4pPr marL="1636117" indent="0">
              <a:buNone/>
              <a:defRPr sz="1900" b="1"/>
            </a:lvl4pPr>
            <a:lvl5pPr marL="2181489" indent="0">
              <a:buNone/>
              <a:defRPr sz="1900" b="1"/>
            </a:lvl5pPr>
            <a:lvl6pPr marL="2726862" indent="0">
              <a:buNone/>
              <a:defRPr sz="1900" b="1"/>
            </a:lvl6pPr>
            <a:lvl7pPr marL="3272234" indent="0">
              <a:buNone/>
              <a:defRPr sz="1900" b="1"/>
            </a:lvl7pPr>
            <a:lvl8pPr marL="3817606" indent="0">
              <a:buNone/>
              <a:defRPr sz="1900" b="1"/>
            </a:lvl8pPr>
            <a:lvl9pPr marL="4362979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968" y="6959601"/>
            <a:ext cx="19399251" cy="1264375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0D592-99AC-4007-A695-A672E8C60D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CE80E-55A6-403B-BC19-ED24A513B5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D7A50-5833-4232-8DDF-9F356AA44A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985" y="874485"/>
            <a:ext cx="14439900" cy="371747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9820" y="874488"/>
            <a:ext cx="24536401" cy="1872887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985" y="4591959"/>
            <a:ext cx="14439900" cy="15011400"/>
          </a:xfrm>
        </p:spPr>
        <p:txBody>
          <a:bodyPr/>
          <a:lstStyle>
            <a:lvl1pPr marL="0" indent="0">
              <a:buNone/>
              <a:defRPr sz="1700"/>
            </a:lvl1pPr>
            <a:lvl2pPr marL="545372" indent="0">
              <a:buNone/>
              <a:defRPr sz="1400"/>
            </a:lvl2pPr>
            <a:lvl3pPr marL="1090745" indent="0">
              <a:buNone/>
              <a:defRPr sz="1200"/>
            </a:lvl3pPr>
            <a:lvl4pPr marL="1636117" indent="0">
              <a:buNone/>
              <a:defRPr sz="1100"/>
            </a:lvl4pPr>
            <a:lvl5pPr marL="2181489" indent="0">
              <a:buNone/>
              <a:defRPr sz="1100"/>
            </a:lvl5pPr>
            <a:lvl6pPr marL="2726862" indent="0">
              <a:buNone/>
              <a:defRPr sz="1100"/>
            </a:lvl6pPr>
            <a:lvl7pPr marL="3272234" indent="0">
              <a:buNone/>
              <a:defRPr sz="1100"/>
            </a:lvl7pPr>
            <a:lvl8pPr marL="3817606" indent="0">
              <a:buNone/>
              <a:defRPr sz="1100"/>
            </a:lvl8pPr>
            <a:lvl9pPr marL="436297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89A1D-19FB-4804-AA69-72ACEECBDA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134" y="15361559"/>
            <a:ext cx="26335567" cy="18142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134" y="1961246"/>
            <a:ext cx="26335567" cy="13166270"/>
          </a:xfrm>
        </p:spPr>
        <p:txBody>
          <a:bodyPr/>
          <a:lstStyle>
            <a:lvl1pPr marL="0" indent="0">
              <a:buNone/>
              <a:defRPr sz="3800"/>
            </a:lvl1pPr>
            <a:lvl2pPr marL="545372" indent="0">
              <a:buNone/>
              <a:defRPr sz="3300"/>
            </a:lvl2pPr>
            <a:lvl3pPr marL="1090745" indent="0">
              <a:buNone/>
              <a:defRPr sz="2900"/>
            </a:lvl3pPr>
            <a:lvl4pPr marL="1636117" indent="0">
              <a:buNone/>
              <a:defRPr sz="2400"/>
            </a:lvl4pPr>
            <a:lvl5pPr marL="2181489" indent="0">
              <a:buNone/>
              <a:defRPr sz="2400"/>
            </a:lvl5pPr>
            <a:lvl6pPr marL="2726862" indent="0">
              <a:buNone/>
              <a:defRPr sz="2400"/>
            </a:lvl6pPr>
            <a:lvl7pPr marL="3272234" indent="0">
              <a:buNone/>
              <a:defRPr sz="2400"/>
            </a:lvl7pPr>
            <a:lvl8pPr marL="3817606" indent="0">
              <a:buNone/>
              <a:defRPr sz="2400"/>
            </a:lvl8pPr>
            <a:lvl9pPr marL="4362979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134" y="17175845"/>
            <a:ext cx="26335567" cy="2574469"/>
          </a:xfrm>
        </p:spPr>
        <p:txBody>
          <a:bodyPr/>
          <a:lstStyle>
            <a:lvl1pPr marL="0" indent="0">
              <a:buNone/>
              <a:defRPr sz="1700"/>
            </a:lvl1pPr>
            <a:lvl2pPr marL="545372" indent="0">
              <a:buNone/>
              <a:defRPr sz="1400"/>
            </a:lvl2pPr>
            <a:lvl3pPr marL="1090745" indent="0">
              <a:buNone/>
              <a:defRPr sz="1200"/>
            </a:lvl3pPr>
            <a:lvl4pPr marL="1636117" indent="0">
              <a:buNone/>
              <a:defRPr sz="1100"/>
            </a:lvl4pPr>
            <a:lvl5pPr marL="2181489" indent="0">
              <a:buNone/>
              <a:defRPr sz="1100"/>
            </a:lvl5pPr>
            <a:lvl6pPr marL="2726862" indent="0">
              <a:buNone/>
              <a:defRPr sz="1100"/>
            </a:lvl6pPr>
            <a:lvl7pPr marL="3272234" indent="0">
              <a:buNone/>
              <a:defRPr sz="1100"/>
            </a:lvl7pPr>
            <a:lvl8pPr marL="3817606" indent="0">
              <a:buNone/>
              <a:defRPr sz="1100"/>
            </a:lvl8pPr>
            <a:lvl9pPr marL="436297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09FD4-871C-40F3-8AD0-DB9DE752E5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3534" y="1950358"/>
            <a:ext cx="3730625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9182" tIns="149591" rIns="299182" bIns="1495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3534" y="6340932"/>
            <a:ext cx="37306251" cy="1316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9182" tIns="149591" rIns="299182" bIns="1495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3533" y="19995245"/>
            <a:ext cx="9144000" cy="146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9182" tIns="149591" rIns="299182" bIns="149591" numCol="1" anchor="t" anchorCtr="0" compatLnSpc="1">
            <a:prstTxWarp prst="textNoShape">
              <a:avLst/>
            </a:prstTxWarp>
          </a:bodyPr>
          <a:lstStyle>
            <a:lvl1pPr defTabSz="2991973">
              <a:defRPr sz="4500"/>
            </a:lvl1pPr>
          </a:lstStyle>
          <a:p>
            <a:endParaRPr lang="en-US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6585" y="19995245"/>
            <a:ext cx="13900149" cy="146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9182" tIns="149591" rIns="299182" bIns="149591" numCol="1" anchor="t" anchorCtr="0" compatLnSpc="1">
            <a:prstTxWarp prst="textNoShape">
              <a:avLst/>
            </a:prstTxWarp>
          </a:bodyPr>
          <a:lstStyle>
            <a:lvl1pPr algn="ctr" defTabSz="2991973">
              <a:defRPr sz="4500"/>
            </a:lvl1pPr>
          </a:lstStyle>
          <a:p>
            <a:endParaRPr lang="en-US" alt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784" y="19995245"/>
            <a:ext cx="9144000" cy="146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9182" tIns="149591" rIns="299182" bIns="149591" numCol="1" anchor="t" anchorCtr="0" compatLnSpc="1">
            <a:prstTxWarp prst="textNoShape">
              <a:avLst/>
            </a:prstTxWarp>
          </a:bodyPr>
          <a:lstStyle>
            <a:lvl1pPr algn="r" defTabSz="2991973">
              <a:defRPr sz="4500"/>
            </a:lvl1pPr>
          </a:lstStyle>
          <a:p>
            <a:fld id="{D89180E7-48B4-4579-B6C9-C14FF84EEA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2991973" rtl="0" fontAlgn="base">
        <a:spcBef>
          <a:spcPct val="0"/>
        </a:spcBef>
        <a:spcAft>
          <a:spcPct val="0"/>
        </a:spcAft>
        <a:defRPr sz="14399">
          <a:solidFill>
            <a:schemeClr val="tx2"/>
          </a:solidFill>
          <a:latin typeface="+mj-lt"/>
          <a:ea typeface="+mj-ea"/>
          <a:cs typeface="+mj-cs"/>
        </a:defRPr>
      </a:lvl1pPr>
      <a:lvl2pPr algn="ctr" defTabSz="2991973" rtl="0" fontAlgn="base">
        <a:spcBef>
          <a:spcPct val="0"/>
        </a:spcBef>
        <a:spcAft>
          <a:spcPct val="0"/>
        </a:spcAft>
        <a:defRPr sz="14399">
          <a:solidFill>
            <a:schemeClr val="tx2"/>
          </a:solidFill>
          <a:latin typeface="Times New Roman" pitchFamily="18" charset="0"/>
        </a:defRPr>
      </a:lvl2pPr>
      <a:lvl3pPr algn="ctr" defTabSz="2991973" rtl="0" fontAlgn="base">
        <a:spcBef>
          <a:spcPct val="0"/>
        </a:spcBef>
        <a:spcAft>
          <a:spcPct val="0"/>
        </a:spcAft>
        <a:defRPr sz="14399">
          <a:solidFill>
            <a:schemeClr val="tx2"/>
          </a:solidFill>
          <a:latin typeface="Times New Roman" pitchFamily="18" charset="0"/>
        </a:defRPr>
      </a:lvl3pPr>
      <a:lvl4pPr algn="ctr" defTabSz="2991973" rtl="0" fontAlgn="base">
        <a:spcBef>
          <a:spcPct val="0"/>
        </a:spcBef>
        <a:spcAft>
          <a:spcPct val="0"/>
        </a:spcAft>
        <a:defRPr sz="14399">
          <a:solidFill>
            <a:schemeClr val="tx2"/>
          </a:solidFill>
          <a:latin typeface="Times New Roman" pitchFamily="18" charset="0"/>
        </a:defRPr>
      </a:lvl4pPr>
      <a:lvl5pPr algn="ctr" defTabSz="2991973" rtl="0" fontAlgn="base">
        <a:spcBef>
          <a:spcPct val="0"/>
        </a:spcBef>
        <a:spcAft>
          <a:spcPct val="0"/>
        </a:spcAft>
        <a:defRPr sz="14399">
          <a:solidFill>
            <a:schemeClr val="tx2"/>
          </a:solidFill>
          <a:latin typeface="Times New Roman" pitchFamily="18" charset="0"/>
        </a:defRPr>
      </a:lvl5pPr>
      <a:lvl6pPr marL="545372" algn="ctr" defTabSz="2991973" rtl="0" fontAlgn="base">
        <a:spcBef>
          <a:spcPct val="0"/>
        </a:spcBef>
        <a:spcAft>
          <a:spcPct val="0"/>
        </a:spcAft>
        <a:defRPr sz="14399">
          <a:solidFill>
            <a:schemeClr val="tx2"/>
          </a:solidFill>
          <a:latin typeface="Times New Roman" pitchFamily="18" charset="0"/>
        </a:defRPr>
      </a:lvl6pPr>
      <a:lvl7pPr marL="1090745" algn="ctr" defTabSz="2991973" rtl="0" fontAlgn="base">
        <a:spcBef>
          <a:spcPct val="0"/>
        </a:spcBef>
        <a:spcAft>
          <a:spcPct val="0"/>
        </a:spcAft>
        <a:defRPr sz="14399">
          <a:solidFill>
            <a:schemeClr val="tx2"/>
          </a:solidFill>
          <a:latin typeface="Times New Roman" pitchFamily="18" charset="0"/>
        </a:defRPr>
      </a:lvl7pPr>
      <a:lvl8pPr marL="1636117" algn="ctr" defTabSz="2991973" rtl="0" fontAlgn="base">
        <a:spcBef>
          <a:spcPct val="0"/>
        </a:spcBef>
        <a:spcAft>
          <a:spcPct val="0"/>
        </a:spcAft>
        <a:defRPr sz="14399">
          <a:solidFill>
            <a:schemeClr val="tx2"/>
          </a:solidFill>
          <a:latin typeface="Times New Roman" pitchFamily="18" charset="0"/>
        </a:defRPr>
      </a:lvl8pPr>
      <a:lvl9pPr marL="2181489" algn="ctr" defTabSz="2991973" rtl="0" fontAlgn="base">
        <a:spcBef>
          <a:spcPct val="0"/>
        </a:spcBef>
        <a:spcAft>
          <a:spcPct val="0"/>
        </a:spcAft>
        <a:defRPr sz="14399">
          <a:solidFill>
            <a:schemeClr val="tx2"/>
          </a:solidFill>
          <a:latin typeface="Times New Roman" pitchFamily="18" charset="0"/>
        </a:defRPr>
      </a:lvl9pPr>
    </p:titleStyle>
    <p:bodyStyle>
      <a:lvl1pPr marL="1121043" indent="-1121043" algn="l" defTabSz="2991973" rtl="0" fontAlgn="base">
        <a:spcBef>
          <a:spcPct val="20000"/>
        </a:spcBef>
        <a:spcAft>
          <a:spcPct val="0"/>
        </a:spcAft>
        <a:buChar char="•"/>
        <a:defRPr sz="10500">
          <a:solidFill>
            <a:schemeClr val="tx1"/>
          </a:solidFill>
          <a:latin typeface="+mn-lt"/>
          <a:ea typeface="+mn-ea"/>
          <a:cs typeface="+mn-cs"/>
        </a:defRPr>
      </a:lvl1pPr>
      <a:lvl2pPr marL="2431451" indent="-935465" algn="l" defTabSz="2991973" rtl="0" fontAlgn="base">
        <a:spcBef>
          <a:spcPct val="20000"/>
        </a:spcBef>
        <a:spcAft>
          <a:spcPct val="0"/>
        </a:spcAft>
        <a:buChar char="–"/>
        <a:defRPr sz="9199">
          <a:solidFill>
            <a:schemeClr val="tx1"/>
          </a:solidFill>
          <a:latin typeface="+mn-lt"/>
        </a:defRPr>
      </a:lvl2pPr>
      <a:lvl3pPr marL="3739966" indent="-747994" algn="l" defTabSz="2991973" rtl="0" fontAlgn="base">
        <a:spcBef>
          <a:spcPct val="20000"/>
        </a:spcBef>
        <a:spcAft>
          <a:spcPct val="0"/>
        </a:spcAft>
        <a:buChar char="•"/>
        <a:defRPr sz="7900">
          <a:solidFill>
            <a:schemeClr val="tx1"/>
          </a:solidFill>
          <a:latin typeface="+mn-lt"/>
        </a:defRPr>
      </a:lvl3pPr>
      <a:lvl4pPr marL="5235954" indent="-747994" algn="l" defTabSz="2991973" rtl="0" fontAlgn="base">
        <a:spcBef>
          <a:spcPct val="20000"/>
        </a:spcBef>
        <a:spcAft>
          <a:spcPct val="0"/>
        </a:spcAft>
        <a:buChar char="–"/>
        <a:defRPr sz="6600">
          <a:solidFill>
            <a:schemeClr val="tx1"/>
          </a:solidFill>
          <a:latin typeface="+mn-lt"/>
        </a:defRPr>
      </a:lvl4pPr>
      <a:lvl5pPr marL="6731939" indent="-747994" algn="l" defTabSz="2991973" rtl="0" fontAlgn="base">
        <a:spcBef>
          <a:spcPct val="20000"/>
        </a:spcBef>
        <a:spcAft>
          <a:spcPct val="0"/>
        </a:spcAft>
        <a:buChar char="»"/>
        <a:defRPr sz="6600">
          <a:solidFill>
            <a:schemeClr val="tx1"/>
          </a:solidFill>
          <a:latin typeface="+mn-lt"/>
        </a:defRPr>
      </a:lvl5pPr>
      <a:lvl6pPr marL="7277311" indent="-747994" algn="l" defTabSz="2991973" rtl="0" fontAlgn="base">
        <a:spcBef>
          <a:spcPct val="20000"/>
        </a:spcBef>
        <a:spcAft>
          <a:spcPct val="0"/>
        </a:spcAft>
        <a:buChar char="»"/>
        <a:defRPr sz="6600">
          <a:solidFill>
            <a:schemeClr val="tx1"/>
          </a:solidFill>
          <a:latin typeface="+mn-lt"/>
        </a:defRPr>
      </a:lvl6pPr>
      <a:lvl7pPr marL="7822684" indent="-747994" algn="l" defTabSz="2991973" rtl="0" fontAlgn="base">
        <a:spcBef>
          <a:spcPct val="20000"/>
        </a:spcBef>
        <a:spcAft>
          <a:spcPct val="0"/>
        </a:spcAft>
        <a:buChar char="»"/>
        <a:defRPr sz="6600">
          <a:solidFill>
            <a:schemeClr val="tx1"/>
          </a:solidFill>
          <a:latin typeface="+mn-lt"/>
        </a:defRPr>
      </a:lvl7pPr>
      <a:lvl8pPr marL="8368056" indent="-747994" algn="l" defTabSz="2991973" rtl="0" fontAlgn="base">
        <a:spcBef>
          <a:spcPct val="20000"/>
        </a:spcBef>
        <a:spcAft>
          <a:spcPct val="0"/>
        </a:spcAft>
        <a:buChar char="»"/>
        <a:defRPr sz="6600">
          <a:solidFill>
            <a:schemeClr val="tx1"/>
          </a:solidFill>
          <a:latin typeface="+mn-lt"/>
        </a:defRPr>
      </a:lvl8pPr>
      <a:lvl9pPr marL="8913430" indent="-747994" algn="l" defTabSz="2991973" rtl="0" fontAlgn="base">
        <a:spcBef>
          <a:spcPct val="20000"/>
        </a:spcBef>
        <a:spcAft>
          <a:spcPct val="0"/>
        </a:spcAft>
        <a:buChar char="»"/>
        <a:defRPr sz="6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07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5372" algn="l" defTabSz="10907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745" algn="l" defTabSz="10907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6117" algn="l" defTabSz="10907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1489" algn="l" defTabSz="10907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6862" algn="l" defTabSz="10907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72234" algn="l" defTabSz="10907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7606" algn="l" defTabSz="10907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62979" algn="l" defTabSz="10907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25074370" y="2528968"/>
            <a:ext cx="18512028" cy="72236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9079" tIns="54539" rIns="109079" bIns="54539">
            <a:spAutoFit/>
          </a:bodyPr>
          <a:lstStyle/>
          <a:p>
            <a:r>
              <a:rPr lang="en-US" sz="4000" b="1" dirty="0">
                <a:solidFill>
                  <a:srgbClr val="FF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endParaRPr lang="en-US" sz="1600" b="1" dirty="0">
              <a:solidFill>
                <a:srgbClr val="FFCC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13764" y="2528968"/>
            <a:ext cx="23917836" cy="72569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9079" tIns="54539" rIns="109079" bIns="54539">
            <a:spAutoFit/>
          </a:bodyPr>
          <a:lstStyle/>
          <a:p>
            <a:r>
              <a:rPr lang="en-US" sz="4000" b="1" dirty="0">
                <a:solidFill>
                  <a:srgbClr val="FF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Background</a:t>
            </a:r>
            <a:endParaRPr lang="en-US" sz="3600" b="1" dirty="0">
              <a:solidFill>
                <a:srgbClr val="FFCC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22" name="Text Box 674"/>
          <p:cNvSpPr txBox="1">
            <a:spLocks noChangeArrowheads="1"/>
          </p:cNvSpPr>
          <p:nvPr/>
        </p:nvSpPr>
        <p:spPr bwMode="auto">
          <a:xfrm>
            <a:off x="277186" y="3267887"/>
            <a:ext cx="24341424" cy="232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079" tIns="54539" rIns="109079" bIns="5453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The 2013 American College of Cardiology/American Heart Association Pooled Cohort Equations (PCE) for estimating 10-year atherosclerotic cardiovascular disease (ASCVD) risk has underestimated cardiovascular disease (CVD) events among persons with HIV (PWH).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Frailty is associated with multiple adverse health consequences and was associated with incident CVD in this cohort.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Frailty may predict incident CVD and may modify PCE’s ability to estimate CVD risk among aging PWH.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13" name="Rectangle 1765"/>
          <p:cNvSpPr>
            <a:spLocks noChangeArrowheads="1"/>
          </p:cNvSpPr>
          <p:nvPr/>
        </p:nvSpPr>
        <p:spPr bwMode="auto">
          <a:xfrm>
            <a:off x="18669000" y="8588766"/>
            <a:ext cx="41605200" cy="54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079" tIns="54539" rIns="109079" bIns="54539">
            <a:spAutoFit/>
          </a:bodyPr>
          <a:lstStyle/>
          <a:p>
            <a:endParaRPr lang="en-US" sz="2857"/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277186" y="5301541"/>
            <a:ext cx="23954414" cy="72569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9079" tIns="54539" rIns="109079" bIns="54539">
            <a:spAutoFit/>
          </a:bodyPr>
          <a:lstStyle/>
          <a:p>
            <a:r>
              <a:rPr lang="en-US" sz="4000" b="1" dirty="0">
                <a:solidFill>
                  <a:srgbClr val="FF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3546" y="306395"/>
            <a:ext cx="43272635" cy="2130967"/>
            <a:chOff x="609600" y="1154035"/>
            <a:chExt cx="42672000" cy="2130967"/>
          </a:xfrm>
        </p:grpSpPr>
        <p:sp>
          <p:nvSpPr>
            <p:cNvPr id="6" name="TextBox 5"/>
            <p:cNvSpPr txBox="1"/>
            <p:nvPr/>
          </p:nvSpPr>
          <p:spPr>
            <a:xfrm>
              <a:off x="609600" y="1154035"/>
              <a:ext cx="42672000" cy="2130967"/>
            </a:xfrm>
            <a:prstGeom prst="rect">
              <a:avLst/>
            </a:prstGeom>
            <a:gradFill>
              <a:gsLst>
                <a:gs pos="97000">
                  <a:srgbClr val="FFCC00"/>
                </a:gs>
                <a:gs pos="40000">
                  <a:srgbClr val="CC9900"/>
                </a:gs>
                <a:gs pos="23000">
                  <a:srgbClr val="CC9900"/>
                </a:gs>
                <a:gs pos="0">
                  <a:srgbClr val="CC9900"/>
                </a:gs>
                <a:gs pos="100000">
                  <a:schemeClr val="bg1"/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0800" dir="5400000" algn="ctr" rotWithShape="0">
                <a:srgbClr val="000000">
                  <a:alpha val="43137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endParaRPr lang="en-US" sz="2857" dirty="0"/>
            </a:p>
          </p:txBody>
        </p:sp>
        <p:sp>
          <p:nvSpPr>
            <p:cNvPr id="2050" name="Text Box 2"/>
            <p:cNvSpPr txBox="1">
              <a:spLocks noChangeArrowheads="1"/>
            </p:cNvSpPr>
            <p:nvPr/>
          </p:nvSpPr>
          <p:spPr bwMode="auto">
            <a:xfrm>
              <a:off x="1937563" y="2849745"/>
              <a:ext cx="39739141" cy="356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54539" rIns="0" bIns="54539">
              <a:spAutoFit/>
            </a:bodyPr>
            <a:lstStyle/>
            <a:p>
              <a:pPr algn="ctr"/>
              <a:r>
                <a:rPr lang="en-US" sz="1600" b="1" baseline="30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en-US" sz="16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Vanderbilt University Medical Center, Nashville, TN </a:t>
              </a:r>
              <a:r>
                <a:rPr lang="en-US" sz="1600" b="1" baseline="30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en-US" sz="16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Harvard T. H. Chan School of Public Health, Boston, MA </a:t>
              </a:r>
              <a:r>
                <a:rPr lang="en-US" sz="1600" b="1" baseline="30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r>
                <a:rPr lang="en-US" sz="16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University of Colorado School of Medicine, Denver, CO; </a:t>
              </a:r>
              <a:r>
                <a:rPr lang="en-US" sz="1600" b="1" baseline="30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  <a:r>
                <a:rPr lang="en-US" sz="16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Ohio State University Wexner Medical Center, Columbus, OH </a:t>
              </a:r>
              <a:r>
                <a:rPr lang="en-US" sz="1600" b="1" baseline="30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  <a:r>
                <a:rPr lang="en-US" sz="16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Northwestern University Feinberg School of Medicine, Chicago, IL; contact: sean.g.kelly@vumc.org</a:t>
              </a:r>
            </a:p>
          </p:txBody>
        </p:sp>
        <p:sp>
          <p:nvSpPr>
            <p:cNvPr id="40" name="Text Box 3"/>
            <p:cNvSpPr txBox="1">
              <a:spLocks noChangeArrowheads="1"/>
            </p:cNvSpPr>
            <p:nvPr/>
          </p:nvSpPr>
          <p:spPr bwMode="auto">
            <a:xfrm>
              <a:off x="2313081" y="1372849"/>
              <a:ext cx="39293800" cy="725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54539" rIns="0" bIns="54539">
              <a:spAutoFit/>
            </a:bodyPr>
            <a:lstStyle/>
            <a:p>
              <a:pPr algn="ctr"/>
              <a:r>
                <a:rPr lang="en-US" sz="4000" b="1" dirty="0">
                  <a:latin typeface="Verdana" panose="020B0604030504040204" pitchFamily="34" charset="0"/>
                  <a:ea typeface="Verdana" panose="020B0604030504040204" pitchFamily="34" charset="0"/>
                </a:rPr>
                <a:t>Comparison of the Frailty Score and the Pooled Cohort Equations in Predicting Cardiovascular Disease among persons with HIV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56054" y="2173364"/>
              <a:ext cx="352093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Sean G. Kelly</a:t>
              </a:r>
              <a:r>
                <a:rPr lang="en-US" sz="3200" b="1" baseline="30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en-US" sz="3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Kunling Wu</a:t>
              </a:r>
              <a:r>
                <a:rPr lang="en-US" sz="3200" b="1" baseline="30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en-US" sz="3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Katherine Tassiopoulos</a:t>
              </a:r>
              <a:r>
                <a:rPr lang="en-US" sz="3200" b="1" baseline="30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en-US" sz="3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Kristine M. Erlandson</a:t>
              </a:r>
              <a:r>
                <a:rPr lang="en-US" sz="3200" b="1" baseline="30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r>
                <a:rPr lang="en-US" sz="3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Susan L. Koletar</a:t>
              </a:r>
              <a:r>
                <a:rPr lang="en-US" sz="3200" b="1" baseline="30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  <a:r>
                <a:rPr lang="en-US" sz="3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Frank J. Palella Jr.</a:t>
              </a:r>
              <a:r>
                <a:rPr lang="en-US" sz="3200" b="1" baseline="30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  <a:r>
                <a:rPr lang="en-US" sz="3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for the ACTG A5322 Study Team.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2715" y="1161344"/>
              <a:ext cx="1250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129711"/>
              </p:ext>
            </p:extLst>
          </p:nvPr>
        </p:nvGraphicFramePr>
        <p:xfrm>
          <a:off x="8933665" y="6172191"/>
          <a:ext cx="15297933" cy="13467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3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7183">
                  <a:extLst>
                    <a:ext uri="{9D8B030D-6E8A-4147-A177-3AD203B41FA5}">
                      <a16:colId xmlns:a16="http://schemas.microsoft.com/office/drawing/2014/main" val="1137274670"/>
                    </a:ext>
                  </a:extLst>
                </a:gridCol>
                <a:gridCol w="110392">
                  <a:extLst>
                    <a:ext uri="{9D8B030D-6E8A-4147-A177-3AD203B41FA5}">
                      <a16:colId xmlns:a16="http://schemas.microsoft.com/office/drawing/2014/main" val="3117343694"/>
                    </a:ext>
                  </a:extLst>
                </a:gridCol>
                <a:gridCol w="2730176">
                  <a:extLst>
                    <a:ext uri="{9D8B030D-6E8A-4147-A177-3AD203B41FA5}">
                      <a16:colId xmlns:a16="http://schemas.microsoft.com/office/drawing/2014/main" val="2414028357"/>
                    </a:ext>
                  </a:extLst>
                </a:gridCol>
                <a:gridCol w="2971798">
                  <a:extLst>
                    <a:ext uri="{9D8B030D-6E8A-4147-A177-3AD203B41FA5}">
                      <a16:colId xmlns:a16="http://schemas.microsoft.com/office/drawing/2014/main" val="3817516476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622292243"/>
                    </a:ext>
                  </a:extLst>
                </a:gridCol>
              </a:tblGrid>
              <a:tr h="428656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Table 1: Baseline demographic and clinical characteristics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CC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8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 = 999*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90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Persons with incident CVD (N=48)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90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Persons without incident CVD (N=951)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0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Age, Median (Q1, Q3)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51 (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46, 56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 (51, 58)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(46, 56)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9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Male sex,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9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Race/Ethnicity,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935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White, non-Hispanic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935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Black, non-Hispanic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446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Hispanic, other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9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BMI, Median (Q1, Q3)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27.3 (</a:t>
                      </a:r>
                      <a:r>
                        <a:rPr lang="en-US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24.1, 30.9</a:t>
                      </a: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28.2 (25.5, 31.5)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27.2 (24.1, 30.9)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29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Smoking status,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2935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Never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2935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Former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2935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Current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858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Fasting cholesterol,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Median (Q1, Q3)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2935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Total cholesterol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184 (161, 210)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194 (168, 237)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183 (161, 209)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92935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HDL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 (39, 57)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 (36, 49)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 (39, 57)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0.009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92935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LDL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106 (85, 127)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109 (84, 131)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106 (85, 127)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929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Diabetes,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929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Hypertension**,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0.02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785869">
                <a:tc>
                  <a:txBody>
                    <a:bodyPr/>
                    <a:lstStyle/>
                    <a:p>
                      <a:pPr marL="0" marR="0" lvl="0" indent="0" algn="l" defTabSz="1090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10-year ASCVD risk (%), </a:t>
                      </a:r>
                    </a:p>
                    <a:p>
                      <a:pPr marL="0" marR="0" lvl="0" indent="0" algn="l" defTabSz="1090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(Q1, Q3)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0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4.94 (2.62, 9.86)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90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12.03 (4.99, 25.66)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90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4.78 (2.53, 9.17)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92935">
                <a:tc>
                  <a:txBody>
                    <a:bodyPr/>
                    <a:lstStyle/>
                    <a:p>
                      <a:pPr marL="0" marR="0" lvl="0" indent="0" algn="l" defTabSz="1090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Frailty score</a:t>
                      </a:r>
                      <a:r>
                        <a:rPr lang="en-US" sz="22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†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Median (Q1, Q3)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0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(0, 1)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90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(0, 2)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90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(0, 1)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0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92935">
                <a:tc>
                  <a:txBody>
                    <a:bodyPr/>
                    <a:lstStyle/>
                    <a:p>
                      <a:pPr marL="0" marR="0" lvl="0" indent="0" algn="l" defTabSz="1090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Frail status</a:t>
                      </a:r>
                      <a:r>
                        <a:rPr lang="en-US" sz="22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‡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0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(6)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90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(13)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90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(6)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0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92935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HIV clinical characteristics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4394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Nadir CD4, Median (Q1, Q3)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194 (64, 304)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101 (28, 223)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197 (68, 305)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7858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ART duration, years, Median (Q1, Q3)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7.7 (4.4, 11.9)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10.7 (6.9, 12.7)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7.7 (4.3, 11.9)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07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0.01</a:t>
                      </a:r>
                    </a:p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78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HIV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RNA (viral load)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suppressed ≥75% of the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time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pre-enrollment, N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785 (79%)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 (79%)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747 (79%)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3929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History of clinical AIDS, N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210 (21%)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(23%)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199 (21%)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7183" y="6172200"/>
            <a:ext cx="8545939" cy="1394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Population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ACTG A5322 (HAILO: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HIV Infection, Aging, and Immune Function Long-Term Observational Study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is an ongoing prospective observational study of 1,035 PWH (age ≥40 years) that evaluates the long-term effects of treated HIV on chronic inflammation and incidence of non-AIDS clinical events among older PWH. Baseline characteristics are presented in Table 1.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Frailty score was evaluated at baseline (study entry) using the 5-component Fried criteria.</a:t>
            </a:r>
          </a:p>
          <a:p>
            <a:pPr marL="920306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Frail status is defined as ≥3 components.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10-year risk of ASCVD was determined at baseline using the 2013 PCE.</a:t>
            </a:r>
          </a:p>
          <a:p>
            <a:pPr>
              <a:spcBef>
                <a:spcPts val="0"/>
              </a:spcBef>
            </a:pPr>
            <a:r>
              <a:rPr lang="en-US" sz="2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Clinical Events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The primary outcome was incident CVD, as defined below, during the study period.</a:t>
            </a:r>
          </a:p>
          <a:p>
            <a:pPr marL="863156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acute coronary syndrome</a:t>
            </a:r>
          </a:p>
          <a:p>
            <a:pPr marL="863156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unstable angina</a:t>
            </a:r>
          </a:p>
          <a:p>
            <a:pPr marL="863156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peripheral arterial disease</a:t>
            </a:r>
          </a:p>
          <a:p>
            <a:pPr marL="863156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cerebrovascular accident</a:t>
            </a:r>
          </a:p>
          <a:p>
            <a:pPr marL="863156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coronary revascularization procedure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Follow-up: from time of study enrollment to the date of the first-occurring CVD event, or date of the most recent study visit</a:t>
            </a:r>
            <a:endParaRPr lang="en-US" sz="2400" b="1" strike="sngStrike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Statistical Methods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Cox proportional hazards regression models for incident CVD:</a:t>
            </a:r>
          </a:p>
          <a:p>
            <a:pPr marL="1091756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Model 0: fit with PCE alone</a:t>
            </a:r>
          </a:p>
          <a:p>
            <a:pPr marL="1091756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Model 1: fit with PCE + frailty score</a:t>
            </a:r>
          </a:p>
          <a:p>
            <a:pPr marL="1091756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Model 2: fit with PCE + frailty status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area under the receiver operating characteristic curve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(AUC) for each model was compared to assess how the addition of frailty modified the predictive ability of PCE.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10728" y="19698149"/>
            <a:ext cx="152979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*36 participants were not included in 10-year ASCVD risk and frailty assessments due to lack of data</a:t>
            </a: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**defined by use of antihypertensive medication at baseline</a:t>
            </a:r>
          </a:p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Frailty score determined by the 5 components of the Fried frailty criteria: weak grip, slow gait speed on a 4-meter walk, and self-reported weight loss, exhaustion, and limitations in ability to undertake vigorous physical activity</a:t>
            </a:r>
          </a:p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‡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Frailty status defined by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≥3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components of the Fried frailty criteria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BMI=body mass index; HDL=high density lipoprotein; LDL=low-density lipoprotein; ART=antiretroviral therapy; ASCVD=atherosclerotic cardiovascular disease; ART=antiretroviral therapy; HIV=Human Immunodeficiency Virus; RNA=ribonucleic acid; AIDS=Acquired Immune Deficiency Syndrome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146000" y="16241532"/>
            <a:ext cx="9520432" cy="4459685"/>
            <a:chOff x="34088290" y="13411200"/>
            <a:chExt cx="9844322" cy="3263350"/>
          </a:xfrm>
        </p:grpSpPr>
        <p:sp>
          <p:nvSpPr>
            <p:cNvPr id="26" name="TextBox 25"/>
            <p:cNvSpPr txBox="1"/>
            <p:nvPr/>
          </p:nvSpPr>
          <p:spPr>
            <a:xfrm>
              <a:off x="34088294" y="13411200"/>
              <a:ext cx="9844318" cy="3263350"/>
            </a:xfrm>
            <a:prstGeom prst="rect">
              <a:avLst/>
            </a:prstGeom>
            <a:gradFill>
              <a:gsLst>
                <a:gs pos="70000">
                  <a:srgbClr val="FFCC00"/>
                </a:gs>
                <a:gs pos="17000">
                  <a:srgbClr val="CC9900"/>
                </a:gs>
                <a:gs pos="9000">
                  <a:srgbClr val="CC9900"/>
                </a:gs>
                <a:gs pos="0">
                  <a:srgbClr val="CC9900"/>
                </a:gs>
                <a:gs pos="100000">
                  <a:srgbClr val="FFCC00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857" dirty="0"/>
            </a:p>
          </p:txBody>
        </p:sp>
        <p:sp>
          <p:nvSpPr>
            <p:cNvPr id="43" name="Text Box 3"/>
            <p:cNvSpPr txBox="1">
              <a:spLocks noChangeArrowheads="1"/>
            </p:cNvSpPr>
            <p:nvPr/>
          </p:nvSpPr>
          <p:spPr bwMode="auto">
            <a:xfrm>
              <a:off x="34088290" y="13411200"/>
              <a:ext cx="9844318" cy="48598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09079" tIns="54539" rIns="109079" bIns="54539">
              <a:spAutoFit/>
            </a:bodyPr>
            <a:lstStyle/>
            <a:p>
              <a:r>
                <a:rPr lang="en-US" sz="3600" b="1" dirty="0">
                  <a:solidFill>
                    <a:srgbClr val="FFCC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Summary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072697" y="16241533"/>
            <a:ext cx="8579420" cy="4459684"/>
            <a:chOff x="34496370" y="18623422"/>
            <a:chExt cx="10219396" cy="3263350"/>
          </a:xfrm>
        </p:grpSpPr>
        <p:sp>
          <p:nvSpPr>
            <p:cNvPr id="45" name="TextBox 44"/>
            <p:cNvSpPr txBox="1"/>
            <p:nvPr/>
          </p:nvSpPr>
          <p:spPr>
            <a:xfrm>
              <a:off x="34496373" y="18623422"/>
              <a:ext cx="10219393" cy="3263350"/>
            </a:xfrm>
            <a:prstGeom prst="rect">
              <a:avLst/>
            </a:prstGeom>
            <a:gradFill>
              <a:gsLst>
                <a:gs pos="70000">
                  <a:srgbClr val="FFCC00"/>
                </a:gs>
                <a:gs pos="31000">
                  <a:srgbClr val="CC9900"/>
                </a:gs>
                <a:gs pos="23000">
                  <a:srgbClr val="CC9900"/>
                </a:gs>
                <a:gs pos="0">
                  <a:srgbClr val="CC9900"/>
                </a:gs>
                <a:gs pos="100000">
                  <a:srgbClr val="FFCC00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857" dirty="0"/>
            </a:p>
          </p:txBody>
        </p:sp>
        <p:sp>
          <p:nvSpPr>
            <p:cNvPr id="38" name="Text Box 3"/>
            <p:cNvSpPr txBox="1">
              <a:spLocks noChangeArrowheads="1"/>
            </p:cNvSpPr>
            <p:nvPr/>
          </p:nvSpPr>
          <p:spPr bwMode="auto">
            <a:xfrm>
              <a:off x="34496370" y="18623422"/>
              <a:ext cx="10219395" cy="48598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09079" tIns="54539" rIns="109079" bIns="54539">
              <a:spAutoFit/>
            </a:bodyPr>
            <a:lstStyle/>
            <a:p>
              <a:r>
                <a:rPr lang="en-US" sz="3600" b="1" dirty="0">
                  <a:solidFill>
                    <a:srgbClr val="FFCC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Conclusions</a:t>
              </a:r>
            </a:p>
          </p:txBody>
        </p:sp>
      </p:grpSp>
      <p:pic>
        <p:nvPicPr>
          <p:cNvPr id="47" name="Picture 48" descr="short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9545" y="872641"/>
            <a:ext cx="2781300" cy="1102566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" descr="C:\Users\erlandsk\AppData\Local\Microsoft\Windows\Temporary Internet Files\Content.Outlook\2QVVH6P7\HAILO-6inc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46" y="915898"/>
            <a:ext cx="1122081" cy="112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233610" y="17079183"/>
            <a:ext cx="94709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Baseline frailty score independently predicts CVD risk in this cohort of older PWH, with a 30% increased risk for every one unit increase in frailty score.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addition of frailty did not substantially modify the performance of PCE.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232791" y="17223774"/>
            <a:ext cx="83431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While no CVD risk estimator has yet been validated among PWH, for aging PWH with marginal CVD risk as determined by PCE, incorporation of a frailty assessment into clinical practice may provide additional or adjunctive CVD risk estimation.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8CB7B8E-794B-471A-BEA7-BB1A8B2B0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550126"/>
              </p:ext>
            </p:extLst>
          </p:nvPr>
        </p:nvGraphicFramePr>
        <p:xfrm>
          <a:off x="25146000" y="5108943"/>
          <a:ext cx="18512027" cy="3421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3024648467"/>
                    </a:ext>
                  </a:extLst>
                </a:gridCol>
                <a:gridCol w="2123936">
                  <a:extLst>
                    <a:ext uri="{9D8B030D-6E8A-4147-A177-3AD203B41FA5}">
                      <a16:colId xmlns:a16="http://schemas.microsoft.com/office/drawing/2014/main" val="1801025399"/>
                    </a:ext>
                  </a:extLst>
                </a:gridCol>
                <a:gridCol w="1157925">
                  <a:extLst>
                    <a:ext uri="{9D8B030D-6E8A-4147-A177-3AD203B41FA5}">
                      <a16:colId xmlns:a16="http://schemas.microsoft.com/office/drawing/2014/main" val="2695888051"/>
                    </a:ext>
                  </a:extLst>
                </a:gridCol>
                <a:gridCol w="1975939">
                  <a:extLst>
                    <a:ext uri="{9D8B030D-6E8A-4147-A177-3AD203B41FA5}">
                      <a16:colId xmlns:a16="http://schemas.microsoft.com/office/drawing/2014/main" val="2551400146"/>
                    </a:ext>
                  </a:extLst>
                </a:gridCol>
                <a:gridCol w="2088061">
                  <a:extLst>
                    <a:ext uri="{9D8B030D-6E8A-4147-A177-3AD203B41FA5}">
                      <a16:colId xmlns:a16="http://schemas.microsoft.com/office/drawing/2014/main" val="157822081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81156737"/>
                    </a:ext>
                  </a:extLst>
                </a:gridCol>
                <a:gridCol w="1798139">
                  <a:extLst>
                    <a:ext uri="{9D8B030D-6E8A-4147-A177-3AD203B41FA5}">
                      <a16:colId xmlns:a16="http://schemas.microsoft.com/office/drawing/2014/main" val="4127786810"/>
                    </a:ext>
                  </a:extLst>
                </a:gridCol>
                <a:gridCol w="2185920">
                  <a:extLst>
                    <a:ext uri="{9D8B030D-6E8A-4147-A177-3AD203B41FA5}">
                      <a16:colId xmlns:a16="http://schemas.microsoft.com/office/drawing/2014/main" val="2396406016"/>
                    </a:ext>
                  </a:extLst>
                </a:gridCol>
                <a:gridCol w="1654741">
                  <a:extLst>
                    <a:ext uri="{9D8B030D-6E8A-4147-A177-3AD203B41FA5}">
                      <a16:colId xmlns:a16="http://schemas.microsoft.com/office/drawing/2014/main" val="3902448579"/>
                    </a:ext>
                  </a:extLst>
                </a:gridCol>
                <a:gridCol w="1717366">
                  <a:extLst>
                    <a:ext uri="{9D8B030D-6E8A-4147-A177-3AD203B41FA5}">
                      <a16:colId xmlns:a16="http://schemas.microsoft.com/office/drawing/2014/main" val="3480361703"/>
                    </a:ext>
                  </a:extLst>
                </a:gridCol>
              </a:tblGrid>
              <a:tr h="102192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2400" b="1" kern="1200" dirty="0"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Table 2: Cox</a:t>
                      </a:r>
                      <a:r>
                        <a:rPr lang="en-US" sz="2400" b="1" kern="1200" baseline="0" dirty="0"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proportional hazards</a:t>
                      </a:r>
                      <a:r>
                        <a:rPr lang="en-US" sz="2400" b="1" kern="1200" dirty="0"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regression models for incident CVD with baseline PCE and frailty</a:t>
                      </a:r>
                      <a:r>
                        <a:rPr lang="en-US" sz="2400" u="none" strike="noStrike" dirty="0"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FFCC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419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0907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0: PCE only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10907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1: PCE + frailty score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109074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2: PCE + frailty status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10033"/>
                  </a:ext>
                </a:extLst>
              </a:tr>
              <a:tr h="4694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Ratio (95% CI)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AUC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Ratio (95% CI)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AUC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Ratio (95% CI)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AUC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105755"/>
                  </a:ext>
                </a:extLst>
              </a:tr>
              <a:tr h="3230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PCE score*</a:t>
                      </a:r>
                    </a:p>
                    <a:p>
                      <a:pPr algn="l" fontAlgn="ctr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 (1.05,1.08)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 (1.05,1.08)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 (1.05,1.09)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556066"/>
                  </a:ext>
                </a:extLst>
              </a:tr>
              <a:tr h="2980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Frailty score**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 (1.03,1.63</a:t>
                      </a:r>
                      <a:r>
                        <a:rPr lang="en-U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711150"/>
                  </a:ext>
                </a:extLst>
              </a:tr>
              <a:tr h="3349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Frailty status</a:t>
                      </a:r>
                      <a:r>
                        <a:rPr lang="en-US" sz="2200" b="1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†</a:t>
                      </a:r>
                      <a:endParaRPr lang="en-US" sz="22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2.34 (0.93,5.86)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75065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E758B4B-D03F-4C79-B685-2038CB874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075006"/>
              </p:ext>
            </p:extLst>
          </p:nvPr>
        </p:nvGraphicFramePr>
        <p:xfrm>
          <a:off x="25137926" y="10003026"/>
          <a:ext cx="18501491" cy="53218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3593257806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629766712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871931729"/>
                    </a:ext>
                  </a:extLst>
                </a:gridCol>
                <a:gridCol w="5547491">
                  <a:extLst>
                    <a:ext uri="{9D8B030D-6E8A-4147-A177-3AD203B41FA5}">
                      <a16:colId xmlns:a16="http://schemas.microsoft.com/office/drawing/2014/main" val="1725810965"/>
                    </a:ext>
                  </a:extLst>
                </a:gridCol>
              </a:tblGrid>
              <a:tr h="37288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3: Estimated AUC at selected time points from the models on incident CVD</a:t>
                      </a:r>
                      <a:endParaRPr lang="en-US" sz="2400" b="1" i="0" u="none" strike="noStrike" dirty="0">
                        <a:solidFill>
                          <a:srgbClr val="FFCC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17230589"/>
                  </a:ext>
                </a:extLst>
              </a:tr>
              <a:tr h="5187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0: PCE only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07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1: PCE + frailty score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07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2: PCE + frailty status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561763"/>
                  </a:ext>
                </a:extLst>
              </a:tr>
              <a:tr h="5400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Weeks from baseline</a:t>
                      </a:r>
                      <a:endParaRPr lang="en-US" sz="2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</a:t>
                      </a:r>
                      <a:endParaRPr lang="en-US" sz="2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214160"/>
                  </a:ext>
                </a:extLst>
              </a:tr>
              <a:tr h="3728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0.765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0.751</a:t>
                      </a:r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0.782</a:t>
                      </a:r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995839"/>
                  </a:ext>
                </a:extLst>
              </a:tr>
              <a:tr h="384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2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0.860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0.850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0.868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526723"/>
                  </a:ext>
                </a:extLst>
              </a:tr>
              <a:tr h="3728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0.845</a:t>
                      </a:r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0.833</a:t>
                      </a:r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0.849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642310"/>
                  </a:ext>
                </a:extLst>
              </a:tr>
              <a:tr h="2677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0.837</a:t>
                      </a:r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0.829</a:t>
                      </a:r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0.839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8558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0.815</a:t>
                      </a:r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0.800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0.806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705807"/>
                  </a:ext>
                </a:extLst>
              </a:tr>
              <a:tr h="3728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  <a:endParaRPr lang="en-US" sz="2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0.785</a:t>
                      </a:r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0.794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0.793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703978"/>
                  </a:ext>
                </a:extLst>
              </a:tr>
              <a:tr h="4487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0.775</a:t>
                      </a:r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0.773</a:t>
                      </a:r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0.771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769492"/>
                  </a:ext>
                </a:extLst>
              </a:tr>
              <a:tr h="3728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0.765</a:t>
                      </a:r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0.759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0.756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668704"/>
                  </a:ext>
                </a:extLst>
              </a:tr>
              <a:tr h="3728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  <a:endParaRPr lang="en-US" sz="2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0.765</a:t>
                      </a:r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0.755</a:t>
                      </a:r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0.752</a:t>
                      </a:r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19440"/>
                  </a:ext>
                </a:extLst>
              </a:tr>
              <a:tr h="3728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0.738</a:t>
                      </a:r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0.729</a:t>
                      </a:r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0.732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259768"/>
                  </a:ext>
                </a:extLst>
              </a:tr>
            </a:tbl>
          </a:graphicData>
        </a:graphic>
      </p:graphicFrame>
      <p:sp>
        <p:nvSpPr>
          <p:cNvPr id="41" name="Text Box 674">
            <a:extLst>
              <a:ext uri="{FF2B5EF4-FFF2-40B4-BE49-F238E27FC236}">
                <a16:creationId xmlns:a16="http://schemas.microsoft.com/office/drawing/2014/main" id="{E67169E5-BF65-45F3-A97A-71F5EF89A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7379" y="3312145"/>
            <a:ext cx="18057795" cy="195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079" tIns="54539" rIns="109079" bIns="5453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The addition of frailty score (continuous) or frailty status (dichotomous) to the PCE-only model did not substantially improve the model’s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discrimination (area under the receiver operating characteristic curve; AUC) on average (integrated AUC, Table 2) and at most time points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(Table 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PCE, frailty status, and frailty score independently predict incident CVD (Table 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4FD822-341C-4B3C-BD91-F1072A98C503}"/>
              </a:ext>
            </a:extLst>
          </p:cNvPr>
          <p:cNvSpPr txBox="1"/>
          <p:nvPr/>
        </p:nvSpPr>
        <p:spPr>
          <a:xfrm>
            <a:off x="25142516" y="8588766"/>
            <a:ext cx="187486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 2: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integrated AUC (t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he average of all available AUC statistics over the study period) of the PCE model was not substantially changed with the addition of frailty score or frailty status.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*for every one percent increase</a:t>
            </a: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**for every one unit increase</a:t>
            </a:r>
          </a:p>
          <a:p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Frail (vs. non-frail)</a:t>
            </a: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CVD=cardiovascular disease; PCE=Pooled Cohort Equations; AUC= area under the receiver operating characteristic curve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42976A-4570-4107-A50D-243E11D93749}"/>
              </a:ext>
            </a:extLst>
          </p:cNvPr>
          <p:cNvSpPr txBox="1"/>
          <p:nvPr/>
        </p:nvSpPr>
        <p:spPr>
          <a:xfrm>
            <a:off x="25137926" y="15400210"/>
            <a:ext cx="18554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 3: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various time points throughout the study period, neither frailty score nor frailty status substantially improved the discrimination of the PCE model to predict CVD events. </a:t>
            </a: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AUC= area under the receiver operating characteristic curve; CVD=cardiovascular disease; PCE=Pooled Cohort Equations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02F33D-C293-4634-A35C-86068A3D53A8}"/>
              </a:ext>
            </a:extLst>
          </p:cNvPr>
          <p:cNvSpPr txBox="1"/>
          <p:nvPr/>
        </p:nvSpPr>
        <p:spPr>
          <a:xfrm>
            <a:off x="-2380551" y="2095855"/>
            <a:ext cx="7802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82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A5322 (HAILO) Study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1A70D-C93B-4F82-B3D9-08A3B75A330E}"/>
              </a:ext>
            </a:extLst>
          </p:cNvPr>
          <p:cNvSpPr txBox="1"/>
          <p:nvPr/>
        </p:nvSpPr>
        <p:spPr>
          <a:xfrm>
            <a:off x="385375" y="305266"/>
            <a:ext cx="2191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PEB0215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2B0AC7-5134-4FE0-A81C-EE65F958E9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24200" y="19611248"/>
            <a:ext cx="2043353" cy="2043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6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G Bridge">
  <a:themeElements>
    <a:clrScheme name="GG Brid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G Bri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G Brid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 Brid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83947</TotalTime>
  <Words>1449</Words>
  <Application>Microsoft Macintosh PowerPoint</Application>
  <PresentationFormat>Custom</PresentationFormat>
  <Paragraphs>253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Verdana</vt:lpstr>
      <vt:lpstr>GG Bridge</vt:lpstr>
      <vt:lpstr>PowerPoint Presentation</vt:lpstr>
    </vt:vector>
  </TitlesOfParts>
  <Company>SFVAMC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D. Varosy, M.D</dc:creator>
  <cp:lastModifiedBy>Microsoft Office User</cp:lastModifiedBy>
  <cp:revision>454</cp:revision>
  <cp:lastPrinted>2015-02-18T20:17:53Z</cp:lastPrinted>
  <dcterms:created xsi:type="dcterms:W3CDTF">2015-02-16T01:05:12Z</dcterms:created>
  <dcterms:modified xsi:type="dcterms:W3CDTF">2020-06-23T03:26:45Z</dcterms:modified>
</cp:coreProperties>
</file>