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61" r:id="rId2"/>
  </p:sldIdLst>
  <p:sldSz cx="42803763" cy="32077025"/>
  <p:notesSz cx="6858000" cy="9144000"/>
  <p:defaultTextStyle>
    <a:defPPr>
      <a:defRPr lang="en-US"/>
    </a:defPPr>
    <a:lvl1pPr marL="0" algn="l" defTabSz="2139315" rtl="0" eaLnBrk="1" latinLnBrk="0" hangingPunct="1">
      <a:defRPr sz="8466" kern="1200">
        <a:solidFill>
          <a:schemeClr val="tx1"/>
        </a:solidFill>
        <a:latin typeface="+mn-lt"/>
        <a:ea typeface="+mn-ea"/>
        <a:cs typeface="+mn-cs"/>
      </a:defRPr>
    </a:lvl1pPr>
    <a:lvl2pPr marL="2139315" algn="l" defTabSz="2139315" rtl="0" eaLnBrk="1" latinLnBrk="0" hangingPunct="1">
      <a:defRPr sz="8466" kern="1200">
        <a:solidFill>
          <a:schemeClr val="tx1"/>
        </a:solidFill>
        <a:latin typeface="+mn-lt"/>
        <a:ea typeface="+mn-ea"/>
        <a:cs typeface="+mn-cs"/>
      </a:defRPr>
    </a:lvl2pPr>
    <a:lvl3pPr marL="4278629" algn="l" defTabSz="2139315" rtl="0" eaLnBrk="1" latinLnBrk="0" hangingPunct="1">
      <a:defRPr sz="8466" kern="1200">
        <a:solidFill>
          <a:schemeClr val="tx1"/>
        </a:solidFill>
        <a:latin typeface="+mn-lt"/>
        <a:ea typeface="+mn-ea"/>
        <a:cs typeface="+mn-cs"/>
      </a:defRPr>
    </a:lvl3pPr>
    <a:lvl4pPr marL="6417944" algn="l" defTabSz="2139315" rtl="0" eaLnBrk="1" latinLnBrk="0" hangingPunct="1">
      <a:defRPr sz="8466" kern="1200">
        <a:solidFill>
          <a:schemeClr val="tx1"/>
        </a:solidFill>
        <a:latin typeface="+mn-lt"/>
        <a:ea typeface="+mn-ea"/>
        <a:cs typeface="+mn-cs"/>
      </a:defRPr>
    </a:lvl4pPr>
    <a:lvl5pPr marL="8557258" algn="l" defTabSz="2139315" rtl="0" eaLnBrk="1" latinLnBrk="0" hangingPunct="1">
      <a:defRPr sz="8466" kern="1200">
        <a:solidFill>
          <a:schemeClr val="tx1"/>
        </a:solidFill>
        <a:latin typeface="+mn-lt"/>
        <a:ea typeface="+mn-ea"/>
        <a:cs typeface="+mn-cs"/>
      </a:defRPr>
    </a:lvl5pPr>
    <a:lvl6pPr marL="10696573" algn="l" defTabSz="2139315" rtl="0" eaLnBrk="1" latinLnBrk="0" hangingPunct="1">
      <a:defRPr sz="8466" kern="1200">
        <a:solidFill>
          <a:schemeClr val="tx1"/>
        </a:solidFill>
        <a:latin typeface="+mn-lt"/>
        <a:ea typeface="+mn-ea"/>
        <a:cs typeface="+mn-cs"/>
      </a:defRPr>
    </a:lvl6pPr>
    <a:lvl7pPr marL="12835888" algn="l" defTabSz="2139315" rtl="0" eaLnBrk="1" latinLnBrk="0" hangingPunct="1">
      <a:defRPr sz="8466" kern="1200">
        <a:solidFill>
          <a:schemeClr val="tx1"/>
        </a:solidFill>
        <a:latin typeface="+mn-lt"/>
        <a:ea typeface="+mn-ea"/>
        <a:cs typeface="+mn-cs"/>
      </a:defRPr>
    </a:lvl7pPr>
    <a:lvl8pPr marL="14975204" algn="l" defTabSz="2139315" rtl="0" eaLnBrk="1" latinLnBrk="0" hangingPunct="1">
      <a:defRPr sz="8466" kern="1200">
        <a:solidFill>
          <a:schemeClr val="tx1"/>
        </a:solidFill>
        <a:latin typeface="+mn-lt"/>
        <a:ea typeface="+mn-ea"/>
        <a:cs typeface="+mn-cs"/>
      </a:defRPr>
    </a:lvl8pPr>
    <a:lvl9pPr marL="17114518" algn="l" defTabSz="2139315" rtl="0" eaLnBrk="1" latinLnBrk="0" hangingPunct="1">
      <a:defRPr sz="846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103" userDrawn="1">
          <p15:clr>
            <a:srgbClr val="A4A3A4"/>
          </p15:clr>
        </p15:guide>
        <p15:guide id="2" pos="1348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iu, Charles" initials="CC" lastIdx="3" clrIdx="0"/>
  <p:cmAuthor id="2" name="andrew.kerkhoff@gmail.com" initials="a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4242"/>
    <a:srgbClr val="CDE7E9"/>
    <a:srgbClr val="009CA5"/>
    <a:srgbClr val="05204A"/>
    <a:srgbClr val="B1CCF3"/>
    <a:srgbClr val="D1DEE9"/>
    <a:srgbClr val="C6D2CF"/>
    <a:srgbClr val="9BB1D1"/>
    <a:srgbClr val="0081B1"/>
    <a:srgbClr val="7070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81"/>
    <p:restoredTop sz="90797"/>
  </p:normalViewPr>
  <p:slideViewPr>
    <p:cSldViewPr snapToGrid="0" snapToObjects="1">
      <p:cViewPr>
        <p:scale>
          <a:sx n="23" d="100"/>
          <a:sy n="23" d="100"/>
        </p:scale>
        <p:origin x="2064" y="304"/>
      </p:cViewPr>
      <p:guideLst>
        <p:guide orient="horz" pos="10103"/>
        <p:guide pos="1348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andrew/Documents/Research%20files/Zambia%20research/Prospective%20cross-sectional%20studies/TB%20Pathways%20survey/Pathways%20paper/Structured%20Survey_prefinal_notcleaned.xls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9505586521048908"/>
          <c:y val="1.9757731031702353E-2"/>
          <c:w val="0.58881746373484822"/>
          <c:h val="0.83423693304485058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Sheet5!$A$2</c:f>
              <c:strCache>
                <c:ptCount val="1"/>
                <c:pt idx="0">
                  <c:v>Health-seeking delay</c:v>
                </c:pt>
              </c:strCache>
            </c:strRef>
          </c:tx>
          <c:spPr>
            <a:solidFill>
              <a:srgbClr val="0289BC"/>
            </a:solidFill>
            <a:ln w="19050">
              <a:solidFill>
                <a:srgbClr val="424242"/>
              </a:solidFill>
            </a:ln>
            <a:effectLst/>
          </c:spPr>
          <c:invertIfNegative val="0"/>
          <c:cat>
            <c:strRef>
              <c:f>Sheet5!$B$1:$F$1</c:f>
              <c:strCache>
                <c:ptCount val="5"/>
                <c:pt idx="0">
                  <c:v>Site 2, HIV-negative (n=48)</c:v>
                </c:pt>
                <c:pt idx="1">
                  <c:v>Site 2, HIV-positive (n=109)</c:v>
                </c:pt>
                <c:pt idx="2">
                  <c:v>Site 1, HIV-negative (n=160)</c:v>
                </c:pt>
                <c:pt idx="3">
                  <c:v>Site 1, HIV-positive (n=73)</c:v>
                </c:pt>
                <c:pt idx="4">
                  <c:v>Overall (n=390)</c:v>
                </c:pt>
              </c:strCache>
            </c:strRef>
          </c:cat>
          <c:val>
            <c:numRef>
              <c:f>Sheet5!$B$2:$F$2</c:f>
              <c:numCache>
                <c:formatCode>0.0</c:formatCode>
                <c:ptCount val="5"/>
                <c:pt idx="0">
                  <c:v>3.6750000000000003</c:v>
                </c:pt>
                <c:pt idx="1">
                  <c:v>4.9792000000000005</c:v>
                </c:pt>
                <c:pt idx="2">
                  <c:v>2.4500000000000002</c:v>
                </c:pt>
                <c:pt idx="3">
                  <c:v>1.7219999999999998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3D5-1E4A-A8B3-BFDC61B10D13}"/>
            </c:ext>
          </c:extLst>
        </c:ser>
        <c:ser>
          <c:idx val="1"/>
          <c:order val="1"/>
          <c:tx>
            <c:strRef>
              <c:f>Sheet5!$A$3</c:f>
              <c:strCache>
                <c:ptCount val="1"/>
                <c:pt idx="0">
                  <c:v>Diagnostic delay</c:v>
                </c:pt>
              </c:strCache>
            </c:strRef>
          </c:tx>
          <c:spPr>
            <a:solidFill>
              <a:srgbClr val="94BD3D"/>
            </a:solidFill>
            <a:ln w="19050">
              <a:solidFill>
                <a:srgbClr val="424242"/>
              </a:solidFill>
            </a:ln>
            <a:effectLst/>
          </c:spPr>
          <c:invertIfNegative val="0"/>
          <c:cat>
            <c:strRef>
              <c:f>Sheet5!$B$1:$F$1</c:f>
              <c:strCache>
                <c:ptCount val="5"/>
                <c:pt idx="0">
                  <c:v>Site 2, HIV-negative (n=48)</c:v>
                </c:pt>
                <c:pt idx="1">
                  <c:v>Site 2, HIV-positive (n=109)</c:v>
                </c:pt>
                <c:pt idx="2">
                  <c:v>Site 1, HIV-negative (n=160)</c:v>
                </c:pt>
                <c:pt idx="3">
                  <c:v>Site 1, HIV-positive (n=73)</c:v>
                </c:pt>
                <c:pt idx="4">
                  <c:v>Overall (n=390)</c:v>
                </c:pt>
              </c:strCache>
            </c:strRef>
          </c:cat>
          <c:val>
            <c:numRef>
              <c:f>Sheet5!$B$3:$F$3</c:f>
              <c:numCache>
                <c:formatCode>0.0</c:formatCode>
                <c:ptCount val="5"/>
                <c:pt idx="0">
                  <c:v>1.2250000000000001</c:v>
                </c:pt>
                <c:pt idx="1">
                  <c:v>1.4080000000000001</c:v>
                </c:pt>
                <c:pt idx="2">
                  <c:v>2.3519999999999999</c:v>
                </c:pt>
                <c:pt idx="3">
                  <c:v>2.38374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3D5-1E4A-A8B3-BFDC61B10D13}"/>
            </c:ext>
          </c:extLst>
        </c:ser>
        <c:ser>
          <c:idx val="2"/>
          <c:order val="2"/>
          <c:tx>
            <c:strRef>
              <c:f>Sheet5!$A$4</c:f>
              <c:strCache>
                <c:ptCount val="1"/>
                <c:pt idx="0">
                  <c:v>Treatment delay</c:v>
                </c:pt>
              </c:strCache>
            </c:strRef>
          </c:tx>
          <c:spPr>
            <a:solidFill>
              <a:srgbClr val="E8772D"/>
            </a:solidFill>
            <a:ln w="19050">
              <a:solidFill>
                <a:srgbClr val="424242"/>
              </a:solidFill>
            </a:ln>
            <a:effectLst/>
          </c:spPr>
          <c:invertIfNegative val="0"/>
          <c:cat>
            <c:strRef>
              <c:f>Sheet5!$B$1:$F$1</c:f>
              <c:strCache>
                <c:ptCount val="5"/>
                <c:pt idx="0">
                  <c:v>Site 2, HIV-negative (n=48)</c:v>
                </c:pt>
                <c:pt idx="1">
                  <c:v>Site 2, HIV-positive (n=109)</c:v>
                </c:pt>
                <c:pt idx="2">
                  <c:v>Site 1, HIV-negative (n=160)</c:v>
                </c:pt>
                <c:pt idx="3">
                  <c:v>Site 1, HIV-positive (n=73)</c:v>
                </c:pt>
                <c:pt idx="4">
                  <c:v>Overall (n=390)</c:v>
                </c:pt>
              </c:strCache>
            </c:strRef>
          </c:cat>
          <c:val>
            <c:numRef>
              <c:f>Sheet5!$B$4:$F$4</c:f>
              <c:numCache>
                <c:formatCode>0.0</c:formatCode>
                <c:ptCount val="5"/>
                <c:pt idx="0">
                  <c:v>0</c:v>
                </c:pt>
                <c:pt idx="1">
                  <c:v>1.2799999999999478E-2</c:v>
                </c:pt>
                <c:pt idx="2">
                  <c:v>0</c:v>
                </c:pt>
                <c:pt idx="3">
                  <c:v>0.1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3D5-1E4A-A8B3-BFDC61B10D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"/>
        <c:overlap val="100"/>
        <c:axId val="574938736"/>
        <c:axId val="578499760"/>
      </c:barChart>
      <c:catAx>
        <c:axId val="5749387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1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578499760"/>
        <c:crosses val="autoZero"/>
        <c:auto val="1"/>
        <c:lblAlgn val="ctr"/>
        <c:lblOffset val="100"/>
        <c:noMultiLvlLbl val="0"/>
      </c:catAx>
      <c:valAx>
        <c:axId val="578499760"/>
        <c:scaling>
          <c:orientation val="minMax"/>
          <c:max val="7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3000" b="1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r>
                  <a:rPr lang="en-US" sz="3000" b="1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Time in Weeks (median)</a:t>
                </a:r>
              </a:p>
            </c:rich>
          </c:tx>
          <c:layout>
            <c:manualLayout>
              <c:xMode val="edge"/>
              <c:yMode val="edge"/>
              <c:x val="0.54434521068197439"/>
              <c:y val="0.9193014387186297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3000" b="1" i="0" u="none" strike="noStrik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pPr>
              <a:endParaRPr lang="en-US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4938736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50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9156105382568301E-2"/>
          <c:y val="0"/>
          <c:w val="0.80565028203445599"/>
          <c:h val="1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3175">
              <a:solidFill>
                <a:srgbClr val="424242"/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 w="3175">
                <a:solidFill>
                  <a:srgbClr val="424242"/>
                </a:solidFill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080D-9A49-A9F2-B92B91CC5A7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3175">
                <a:solidFill>
                  <a:srgbClr val="424242"/>
                </a:solidFill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080D-9A49-A9F2-B92B91CC5A7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3175">
                <a:solidFill>
                  <a:srgbClr val="424242"/>
                </a:solidFill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080D-9A49-A9F2-B92B91CC5A7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3175">
                <a:solidFill>
                  <a:srgbClr val="424242"/>
                </a:solidFill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080D-9A49-A9F2-B92B91CC5A79}"/>
              </c:ext>
            </c:extLst>
          </c:dPt>
          <c:dLbls>
            <c:dLbl>
              <c:idx val="0"/>
              <c:layout>
                <c:manualLayout>
                  <c:x val="-0.19859257810962416"/>
                  <c:y val="0.1788617962230997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spc="0" baseline="0">
                      <a:solidFill>
                        <a:schemeClr val="bg1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80D-9A49-A9F2-B92B91CC5A79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spc="0" baseline="0">
                      <a:solidFill>
                        <a:schemeClr val="bg1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4-080D-9A49-A9F2-B92B91CC5A79}"/>
                </c:ext>
              </c:extLst>
            </c:dLbl>
            <c:dLbl>
              <c:idx val="2"/>
              <c:layout>
                <c:manualLayout>
                  <c:x val="8.5343352681791912E-2"/>
                  <c:y val="0.1012860079235825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spc="0" baseline="0">
                      <a:solidFill>
                        <a:schemeClr val="bg1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484426471224025"/>
                      <c:h val="0.1724278311738047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080D-9A49-A9F2-B92B91CC5A79}"/>
                </c:ext>
              </c:extLst>
            </c:dLbl>
            <c:dLbl>
              <c:idx val="3"/>
              <c:layout>
                <c:manualLayout>
                  <c:x val="0.1976787250283279"/>
                  <c:y val="8.768288568472305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spc="0" baseline="0">
                      <a:solidFill>
                        <a:schemeClr val="bg1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318740256911473"/>
                      <c:h val="0.191183524003051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080D-9A49-A9F2-B92B91CC5A7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spc="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&lt;4 weeks</c:v>
                </c:pt>
                <c:pt idx="1">
                  <c:v>4-7.9 weeks</c:v>
                </c:pt>
                <c:pt idx="2">
                  <c:v>8-11.9 weeks</c:v>
                </c:pt>
                <c:pt idx="3">
                  <c:v>≥12 weeks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30.5</c:v>
                </c:pt>
                <c:pt idx="1">
                  <c:v>40.5</c:v>
                </c:pt>
                <c:pt idx="2">
                  <c:v>18.2</c:v>
                </c:pt>
                <c:pt idx="3">
                  <c:v>10.8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80D-9A49-A9F2-B92B91CC5A79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A56C87-D9A4-7B41-AB4B-C6E49594F4A9}" type="datetimeFigureOut">
              <a:rPr lang="en-US" smtClean="0"/>
              <a:t>6/26/20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0013" y="1143000"/>
            <a:ext cx="41179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B133F2-1F49-0640-82DC-CBC9EA36C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717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69096" rtl="0" eaLnBrk="1" latinLnBrk="0" hangingPunct="1">
      <a:defRPr sz="1665" kern="1200">
        <a:solidFill>
          <a:schemeClr val="tx1"/>
        </a:solidFill>
        <a:latin typeface="+mn-lt"/>
        <a:ea typeface="+mn-ea"/>
        <a:cs typeface="+mn-cs"/>
      </a:defRPr>
    </a:lvl1pPr>
    <a:lvl2pPr marL="634548" algn="l" defTabSz="1269096" rtl="0" eaLnBrk="1" latinLnBrk="0" hangingPunct="1">
      <a:defRPr sz="1665" kern="1200">
        <a:solidFill>
          <a:schemeClr val="tx1"/>
        </a:solidFill>
        <a:latin typeface="+mn-lt"/>
        <a:ea typeface="+mn-ea"/>
        <a:cs typeface="+mn-cs"/>
      </a:defRPr>
    </a:lvl2pPr>
    <a:lvl3pPr marL="1269096" algn="l" defTabSz="1269096" rtl="0" eaLnBrk="1" latinLnBrk="0" hangingPunct="1">
      <a:defRPr sz="1665" kern="1200">
        <a:solidFill>
          <a:schemeClr val="tx1"/>
        </a:solidFill>
        <a:latin typeface="+mn-lt"/>
        <a:ea typeface="+mn-ea"/>
        <a:cs typeface="+mn-cs"/>
      </a:defRPr>
    </a:lvl3pPr>
    <a:lvl4pPr marL="1903644" algn="l" defTabSz="1269096" rtl="0" eaLnBrk="1" latinLnBrk="0" hangingPunct="1">
      <a:defRPr sz="1665" kern="1200">
        <a:solidFill>
          <a:schemeClr val="tx1"/>
        </a:solidFill>
        <a:latin typeface="+mn-lt"/>
        <a:ea typeface="+mn-ea"/>
        <a:cs typeface="+mn-cs"/>
      </a:defRPr>
    </a:lvl4pPr>
    <a:lvl5pPr marL="2538192" algn="l" defTabSz="1269096" rtl="0" eaLnBrk="1" latinLnBrk="0" hangingPunct="1">
      <a:defRPr sz="1665" kern="1200">
        <a:solidFill>
          <a:schemeClr val="tx1"/>
        </a:solidFill>
        <a:latin typeface="+mn-lt"/>
        <a:ea typeface="+mn-ea"/>
        <a:cs typeface="+mn-cs"/>
      </a:defRPr>
    </a:lvl5pPr>
    <a:lvl6pPr marL="3172739" algn="l" defTabSz="1269096" rtl="0" eaLnBrk="1" latinLnBrk="0" hangingPunct="1">
      <a:defRPr sz="1665" kern="1200">
        <a:solidFill>
          <a:schemeClr val="tx1"/>
        </a:solidFill>
        <a:latin typeface="+mn-lt"/>
        <a:ea typeface="+mn-ea"/>
        <a:cs typeface="+mn-cs"/>
      </a:defRPr>
    </a:lvl6pPr>
    <a:lvl7pPr marL="3807287" algn="l" defTabSz="1269096" rtl="0" eaLnBrk="1" latinLnBrk="0" hangingPunct="1">
      <a:defRPr sz="1665" kern="1200">
        <a:solidFill>
          <a:schemeClr val="tx1"/>
        </a:solidFill>
        <a:latin typeface="+mn-lt"/>
        <a:ea typeface="+mn-ea"/>
        <a:cs typeface="+mn-cs"/>
      </a:defRPr>
    </a:lvl7pPr>
    <a:lvl8pPr marL="4441835" algn="l" defTabSz="1269096" rtl="0" eaLnBrk="1" latinLnBrk="0" hangingPunct="1">
      <a:defRPr sz="1665" kern="1200">
        <a:solidFill>
          <a:schemeClr val="tx1"/>
        </a:solidFill>
        <a:latin typeface="+mn-lt"/>
        <a:ea typeface="+mn-ea"/>
        <a:cs typeface="+mn-cs"/>
      </a:defRPr>
    </a:lvl8pPr>
    <a:lvl9pPr marL="5076383" algn="l" defTabSz="1269096" rtl="0" eaLnBrk="1" latinLnBrk="0" hangingPunct="1">
      <a:defRPr sz="1665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0013" y="1143000"/>
            <a:ext cx="411797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133F2-1F49-0640-82DC-CBC9EA36CB2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5640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10282" y="9964672"/>
            <a:ext cx="36383199" cy="687577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0565" y="18176981"/>
            <a:ext cx="29962634" cy="819746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8501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7002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5504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74005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92507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11008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29510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48011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EF195-8879-3840-93BE-513BCF39BCE4}" type="datetimeFigureOut">
              <a:rPr lang="en-US" smtClean="0"/>
              <a:t>6/26/20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5E28B-6616-9841-9E31-BFE599A24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537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EF195-8879-3840-93BE-513BCF39BCE4}" type="datetimeFigureOut">
              <a:rPr lang="en-US" smtClean="0"/>
              <a:t>6/26/20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5E28B-6616-9841-9E31-BFE599A24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11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1032103" y="3423039"/>
            <a:ext cx="37557330" cy="7299008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45251" y="3423039"/>
            <a:ext cx="111973455" cy="7299008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EF195-8879-3840-93BE-513BCF39BCE4}" type="datetimeFigureOut">
              <a:rPr lang="en-US" smtClean="0"/>
              <a:t>6/26/20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5E28B-6616-9841-9E31-BFE599A24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43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EF195-8879-3840-93BE-513BCF39BCE4}" type="datetimeFigureOut">
              <a:rPr lang="en-US" smtClean="0"/>
              <a:t>6/26/20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5E28B-6616-9841-9E31-BFE599A24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888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1203" y="20612461"/>
            <a:ext cx="36383199" cy="6370854"/>
          </a:xfrm>
        </p:spPr>
        <p:txBody>
          <a:bodyPr anchor="t"/>
          <a:lstStyle>
            <a:lvl1pPr algn="l">
              <a:defRPr sz="16204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81203" y="13595615"/>
            <a:ext cx="36383199" cy="7016847"/>
          </a:xfrm>
        </p:spPr>
        <p:txBody>
          <a:bodyPr anchor="b"/>
          <a:lstStyle>
            <a:lvl1pPr marL="0" indent="0">
              <a:buNone/>
              <a:defRPr sz="8042">
                <a:solidFill>
                  <a:schemeClr val="tx1">
                    <a:tint val="75000"/>
                  </a:schemeClr>
                </a:solidFill>
              </a:defRPr>
            </a:lvl1pPr>
            <a:lvl2pPr marL="1850147" indent="0">
              <a:buNone/>
              <a:defRPr sz="7322">
                <a:solidFill>
                  <a:schemeClr val="tx1">
                    <a:tint val="75000"/>
                  </a:schemeClr>
                </a:solidFill>
              </a:defRPr>
            </a:lvl2pPr>
            <a:lvl3pPr marL="3700294" indent="0">
              <a:buNone/>
              <a:defRPr sz="6482">
                <a:solidFill>
                  <a:schemeClr val="tx1">
                    <a:tint val="75000"/>
                  </a:schemeClr>
                </a:solidFill>
              </a:defRPr>
            </a:lvl3pPr>
            <a:lvl4pPr marL="5550442" indent="0">
              <a:buNone/>
              <a:defRPr sz="5641">
                <a:solidFill>
                  <a:schemeClr val="tx1">
                    <a:tint val="75000"/>
                  </a:schemeClr>
                </a:solidFill>
              </a:defRPr>
            </a:lvl4pPr>
            <a:lvl5pPr marL="7400589" indent="0">
              <a:buNone/>
              <a:defRPr sz="5641">
                <a:solidFill>
                  <a:schemeClr val="tx1">
                    <a:tint val="75000"/>
                  </a:schemeClr>
                </a:solidFill>
              </a:defRPr>
            </a:lvl5pPr>
            <a:lvl6pPr marL="9250736" indent="0">
              <a:buNone/>
              <a:defRPr sz="5641">
                <a:solidFill>
                  <a:schemeClr val="tx1">
                    <a:tint val="75000"/>
                  </a:schemeClr>
                </a:solidFill>
              </a:defRPr>
            </a:lvl6pPr>
            <a:lvl7pPr marL="11100883" indent="0">
              <a:buNone/>
              <a:defRPr sz="5641">
                <a:solidFill>
                  <a:schemeClr val="tx1">
                    <a:tint val="75000"/>
                  </a:schemeClr>
                </a:solidFill>
              </a:defRPr>
            </a:lvl7pPr>
            <a:lvl8pPr marL="12951032" indent="0">
              <a:buNone/>
              <a:defRPr sz="5641">
                <a:solidFill>
                  <a:schemeClr val="tx1">
                    <a:tint val="75000"/>
                  </a:schemeClr>
                </a:solidFill>
              </a:defRPr>
            </a:lvl8pPr>
            <a:lvl9pPr marL="14801179" indent="0">
              <a:buNone/>
              <a:defRPr sz="564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EF195-8879-3840-93BE-513BCF39BCE4}" type="datetimeFigureOut">
              <a:rPr lang="en-US" smtClean="0"/>
              <a:t>6/26/20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5E28B-6616-9841-9E31-BFE599A24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637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45252" y="19959040"/>
            <a:ext cx="74765390" cy="56454082"/>
          </a:xfrm>
        </p:spPr>
        <p:txBody>
          <a:bodyPr/>
          <a:lstStyle>
            <a:lvl1pPr>
              <a:defRPr sz="11283"/>
            </a:lvl1pPr>
            <a:lvl2pPr>
              <a:defRPr sz="9722"/>
            </a:lvl2pPr>
            <a:lvl3pPr>
              <a:defRPr sz="8042"/>
            </a:lvl3pPr>
            <a:lvl4pPr>
              <a:defRPr sz="7322"/>
            </a:lvl4pPr>
            <a:lvl5pPr>
              <a:defRPr sz="7322"/>
            </a:lvl5pPr>
            <a:lvl6pPr>
              <a:defRPr sz="7322"/>
            </a:lvl6pPr>
            <a:lvl7pPr>
              <a:defRPr sz="7322"/>
            </a:lvl7pPr>
            <a:lvl8pPr>
              <a:defRPr sz="7322"/>
            </a:lvl8pPr>
            <a:lvl9pPr>
              <a:defRPr sz="732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824036" y="19959040"/>
            <a:ext cx="74765394" cy="56454082"/>
          </a:xfrm>
        </p:spPr>
        <p:txBody>
          <a:bodyPr/>
          <a:lstStyle>
            <a:lvl1pPr>
              <a:defRPr sz="11283"/>
            </a:lvl1pPr>
            <a:lvl2pPr>
              <a:defRPr sz="9722"/>
            </a:lvl2pPr>
            <a:lvl3pPr>
              <a:defRPr sz="8042"/>
            </a:lvl3pPr>
            <a:lvl4pPr>
              <a:defRPr sz="7322"/>
            </a:lvl4pPr>
            <a:lvl5pPr>
              <a:defRPr sz="7322"/>
            </a:lvl5pPr>
            <a:lvl6pPr>
              <a:defRPr sz="7322"/>
            </a:lvl6pPr>
            <a:lvl7pPr>
              <a:defRPr sz="7322"/>
            </a:lvl7pPr>
            <a:lvl8pPr>
              <a:defRPr sz="7322"/>
            </a:lvl8pPr>
            <a:lvl9pPr>
              <a:defRPr sz="732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EF195-8879-3840-93BE-513BCF39BCE4}" type="datetimeFigureOut">
              <a:rPr lang="en-US" smtClean="0"/>
              <a:t>6/26/20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5E28B-6616-9841-9E31-BFE599A24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899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0188" y="1284568"/>
            <a:ext cx="38523387" cy="5346171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40189" y="7180208"/>
            <a:ext cx="18912429" cy="2992368"/>
          </a:xfrm>
        </p:spPr>
        <p:txBody>
          <a:bodyPr anchor="b"/>
          <a:lstStyle>
            <a:lvl1pPr marL="0" indent="0">
              <a:buNone/>
              <a:defRPr sz="9722" b="1"/>
            </a:lvl1pPr>
            <a:lvl2pPr marL="1850147" indent="0">
              <a:buNone/>
              <a:defRPr sz="8042" b="1"/>
            </a:lvl2pPr>
            <a:lvl3pPr marL="3700294" indent="0">
              <a:buNone/>
              <a:defRPr sz="7322" b="1"/>
            </a:lvl3pPr>
            <a:lvl4pPr marL="5550442" indent="0">
              <a:buNone/>
              <a:defRPr sz="6482" b="1"/>
            </a:lvl4pPr>
            <a:lvl5pPr marL="7400589" indent="0">
              <a:buNone/>
              <a:defRPr sz="6482" b="1"/>
            </a:lvl5pPr>
            <a:lvl6pPr marL="9250736" indent="0">
              <a:buNone/>
              <a:defRPr sz="6482" b="1"/>
            </a:lvl6pPr>
            <a:lvl7pPr marL="11100883" indent="0">
              <a:buNone/>
              <a:defRPr sz="6482" b="1"/>
            </a:lvl7pPr>
            <a:lvl8pPr marL="12951032" indent="0">
              <a:buNone/>
              <a:defRPr sz="6482" b="1"/>
            </a:lvl8pPr>
            <a:lvl9pPr marL="14801179" indent="0">
              <a:buNone/>
              <a:defRPr sz="648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40189" y="10172576"/>
            <a:ext cx="18912429" cy="18481418"/>
          </a:xfrm>
        </p:spPr>
        <p:txBody>
          <a:bodyPr/>
          <a:lstStyle>
            <a:lvl1pPr>
              <a:defRPr sz="9722"/>
            </a:lvl1pPr>
            <a:lvl2pPr>
              <a:defRPr sz="8042"/>
            </a:lvl2pPr>
            <a:lvl3pPr>
              <a:defRPr sz="7322"/>
            </a:lvl3pPr>
            <a:lvl4pPr>
              <a:defRPr sz="6482"/>
            </a:lvl4pPr>
            <a:lvl5pPr>
              <a:defRPr sz="6482"/>
            </a:lvl5pPr>
            <a:lvl6pPr>
              <a:defRPr sz="6482"/>
            </a:lvl6pPr>
            <a:lvl7pPr>
              <a:defRPr sz="6482"/>
            </a:lvl7pPr>
            <a:lvl8pPr>
              <a:defRPr sz="6482"/>
            </a:lvl8pPr>
            <a:lvl9pPr>
              <a:defRPr sz="648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1743720" y="7180208"/>
            <a:ext cx="18919858" cy="2992368"/>
          </a:xfrm>
        </p:spPr>
        <p:txBody>
          <a:bodyPr anchor="b"/>
          <a:lstStyle>
            <a:lvl1pPr marL="0" indent="0">
              <a:buNone/>
              <a:defRPr sz="9722" b="1"/>
            </a:lvl1pPr>
            <a:lvl2pPr marL="1850147" indent="0">
              <a:buNone/>
              <a:defRPr sz="8042" b="1"/>
            </a:lvl2pPr>
            <a:lvl3pPr marL="3700294" indent="0">
              <a:buNone/>
              <a:defRPr sz="7322" b="1"/>
            </a:lvl3pPr>
            <a:lvl4pPr marL="5550442" indent="0">
              <a:buNone/>
              <a:defRPr sz="6482" b="1"/>
            </a:lvl4pPr>
            <a:lvl5pPr marL="7400589" indent="0">
              <a:buNone/>
              <a:defRPr sz="6482" b="1"/>
            </a:lvl5pPr>
            <a:lvl6pPr marL="9250736" indent="0">
              <a:buNone/>
              <a:defRPr sz="6482" b="1"/>
            </a:lvl6pPr>
            <a:lvl7pPr marL="11100883" indent="0">
              <a:buNone/>
              <a:defRPr sz="6482" b="1"/>
            </a:lvl7pPr>
            <a:lvl8pPr marL="12951032" indent="0">
              <a:buNone/>
              <a:defRPr sz="6482" b="1"/>
            </a:lvl8pPr>
            <a:lvl9pPr marL="14801179" indent="0">
              <a:buNone/>
              <a:defRPr sz="648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1743720" y="10172576"/>
            <a:ext cx="18919858" cy="18481418"/>
          </a:xfrm>
        </p:spPr>
        <p:txBody>
          <a:bodyPr/>
          <a:lstStyle>
            <a:lvl1pPr>
              <a:defRPr sz="9722"/>
            </a:lvl1pPr>
            <a:lvl2pPr>
              <a:defRPr sz="8042"/>
            </a:lvl2pPr>
            <a:lvl3pPr>
              <a:defRPr sz="7322"/>
            </a:lvl3pPr>
            <a:lvl4pPr>
              <a:defRPr sz="6482"/>
            </a:lvl4pPr>
            <a:lvl5pPr>
              <a:defRPr sz="6482"/>
            </a:lvl5pPr>
            <a:lvl6pPr>
              <a:defRPr sz="6482"/>
            </a:lvl6pPr>
            <a:lvl7pPr>
              <a:defRPr sz="6482"/>
            </a:lvl7pPr>
            <a:lvl8pPr>
              <a:defRPr sz="6482"/>
            </a:lvl8pPr>
            <a:lvl9pPr>
              <a:defRPr sz="648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EF195-8879-3840-93BE-513BCF39BCE4}" type="datetimeFigureOut">
              <a:rPr lang="en-US" smtClean="0"/>
              <a:t>6/26/20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5E28B-6616-9841-9E31-BFE599A24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873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EF195-8879-3840-93BE-513BCF39BCE4}" type="datetimeFigureOut">
              <a:rPr lang="en-US" smtClean="0"/>
              <a:t>6/26/20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5E28B-6616-9841-9E31-BFE599A24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630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EF195-8879-3840-93BE-513BCF39BCE4}" type="datetimeFigureOut">
              <a:rPr lang="en-US" smtClean="0"/>
              <a:t>6/26/20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5E28B-6616-9841-9E31-BFE599A24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001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0191" y="1277140"/>
            <a:ext cx="14082143" cy="5435274"/>
          </a:xfrm>
        </p:spPr>
        <p:txBody>
          <a:bodyPr anchor="b"/>
          <a:lstStyle>
            <a:lvl1pPr algn="l">
              <a:defRPr sz="8042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35083" y="1277144"/>
            <a:ext cx="23928493" cy="27376852"/>
          </a:xfrm>
        </p:spPr>
        <p:txBody>
          <a:bodyPr/>
          <a:lstStyle>
            <a:lvl1pPr>
              <a:defRPr sz="12963"/>
            </a:lvl1pPr>
            <a:lvl2pPr>
              <a:defRPr sz="11283"/>
            </a:lvl2pPr>
            <a:lvl3pPr>
              <a:defRPr sz="9722"/>
            </a:lvl3pPr>
            <a:lvl4pPr>
              <a:defRPr sz="8042"/>
            </a:lvl4pPr>
            <a:lvl5pPr>
              <a:defRPr sz="8042"/>
            </a:lvl5pPr>
            <a:lvl6pPr>
              <a:defRPr sz="8042"/>
            </a:lvl6pPr>
            <a:lvl7pPr>
              <a:defRPr sz="8042"/>
            </a:lvl7pPr>
            <a:lvl8pPr>
              <a:defRPr sz="8042"/>
            </a:lvl8pPr>
            <a:lvl9pPr>
              <a:defRPr sz="804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40191" y="6712418"/>
            <a:ext cx="14082143" cy="21941578"/>
          </a:xfrm>
        </p:spPr>
        <p:txBody>
          <a:bodyPr/>
          <a:lstStyle>
            <a:lvl1pPr marL="0" indent="0">
              <a:buNone/>
              <a:defRPr sz="5641"/>
            </a:lvl1pPr>
            <a:lvl2pPr marL="1850147" indent="0">
              <a:buNone/>
              <a:defRPr sz="4801"/>
            </a:lvl2pPr>
            <a:lvl3pPr marL="3700294" indent="0">
              <a:buNone/>
              <a:defRPr sz="4081"/>
            </a:lvl3pPr>
            <a:lvl4pPr marL="5550442" indent="0">
              <a:buNone/>
              <a:defRPr sz="3601"/>
            </a:lvl4pPr>
            <a:lvl5pPr marL="7400589" indent="0">
              <a:buNone/>
              <a:defRPr sz="3601"/>
            </a:lvl5pPr>
            <a:lvl6pPr marL="9250736" indent="0">
              <a:buNone/>
              <a:defRPr sz="3601"/>
            </a:lvl6pPr>
            <a:lvl7pPr marL="11100883" indent="0">
              <a:buNone/>
              <a:defRPr sz="3601"/>
            </a:lvl7pPr>
            <a:lvl8pPr marL="12951032" indent="0">
              <a:buNone/>
              <a:defRPr sz="3601"/>
            </a:lvl8pPr>
            <a:lvl9pPr marL="14801179" indent="0">
              <a:buNone/>
              <a:defRPr sz="360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EF195-8879-3840-93BE-513BCF39BCE4}" type="datetimeFigureOut">
              <a:rPr lang="en-US" smtClean="0"/>
              <a:t>6/26/20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5E28B-6616-9841-9E31-BFE599A24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9837" y="22453919"/>
            <a:ext cx="25682258" cy="2650811"/>
          </a:xfrm>
        </p:spPr>
        <p:txBody>
          <a:bodyPr anchor="b"/>
          <a:lstStyle>
            <a:lvl1pPr algn="l">
              <a:defRPr sz="8042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9837" y="2866142"/>
            <a:ext cx="25682258" cy="19246215"/>
          </a:xfrm>
        </p:spPr>
        <p:txBody>
          <a:bodyPr/>
          <a:lstStyle>
            <a:lvl1pPr marL="0" indent="0">
              <a:buNone/>
              <a:defRPr sz="12963"/>
            </a:lvl1pPr>
            <a:lvl2pPr marL="1850147" indent="0">
              <a:buNone/>
              <a:defRPr sz="11283"/>
            </a:lvl2pPr>
            <a:lvl3pPr marL="3700294" indent="0">
              <a:buNone/>
              <a:defRPr sz="9722"/>
            </a:lvl3pPr>
            <a:lvl4pPr marL="5550442" indent="0">
              <a:buNone/>
              <a:defRPr sz="8042"/>
            </a:lvl4pPr>
            <a:lvl5pPr marL="7400589" indent="0">
              <a:buNone/>
              <a:defRPr sz="8042"/>
            </a:lvl5pPr>
            <a:lvl6pPr marL="9250736" indent="0">
              <a:buNone/>
              <a:defRPr sz="8042"/>
            </a:lvl6pPr>
            <a:lvl7pPr marL="11100883" indent="0">
              <a:buNone/>
              <a:defRPr sz="8042"/>
            </a:lvl7pPr>
            <a:lvl8pPr marL="12951032" indent="0">
              <a:buNone/>
              <a:defRPr sz="8042"/>
            </a:lvl8pPr>
            <a:lvl9pPr marL="14801179" indent="0">
              <a:buNone/>
              <a:defRPr sz="8042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9837" y="25104730"/>
            <a:ext cx="25682258" cy="3764594"/>
          </a:xfrm>
        </p:spPr>
        <p:txBody>
          <a:bodyPr/>
          <a:lstStyle>
            <a:lvl1pPr marL="0" indent="0">
              <a:buNone/>
              <a:defRPr sz="5641"/>
            </a:lvl1pPr>
            <a:lvl2pPr marL="1850147" indent="0">
              <a:buNone/>
              <a:defRPr sz="4801"/>
            </a:lvl2pPr>
            <a:lvl3pPr marL="3700294" indent="0">
              <a:buNone/>
              <a:defRPr sz="4081"/>
            </a:lvl3pPr>
            <a:lvl4pPr marL="5550442" indent="0">
              <a:buNone/>
              <a:defRPr sz="3601"/>
            </a:lvl4pPr>
            <a:lvl5pPr marL="7400589" indent="0">
              <a:buNone/>
              <a:defRPr sz="3601"/>
            </a:lvl5pPr>
            <a:lvl6pPr marL="9250736" indent="0">
              <a:buNone/>
              <a:defRPr sz="3601"/>
            </a:lvl6pPr>
            <a:lvl7pPr marL="11100883" indent="0">
              <a:buNone/>
              <a:defRPr sz="3601"/>
            </a:lvl7pPr>
            <a:lvl8pPr marL="12951032" indent="0">
              <a:buNone/>
              <a:defRPr sz="3601"/>
            </a:lvl8pPr>
            <a:lvl9pPr marL="14801179" indent="0">
              <a:buNone/>
              <a:defRPr sz="360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EF195-8879-3840-93BE-513BCF39BCE4}" type="datetimeFigureOut">
              <a:rPr lang="en-US" smtClean="0"/>
              <a:t>6/26/20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5E28B-6616-9841-9E31-BFE599A24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982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40188" y="1284568"/>
            <a:ext cx="38523387" cy="5346171"/>
          </a:xfrm>
          <a:prstGeom prst="rect">
            <a:avLst/>
          </a:prstGeom>
        </p:spPr>
        <p:txBody>
          <a:bodyPr vert="horz" lIns="308281" tIns="154140" rIns="308281" bIns="15414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40188" y="7484642"/>
            <a:ext cx="38523387" cy="21169354"/>
          </a:xfrm>
          <a:prstGeom prst="rect">
            <a:avLst/>
          </a:prstGeom>
        </p:spPr>
        <p:txBody>
          <a:bodyPr vert="horz" lIns="308281" tIns="154140" rIns="308281" bIns="15414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40188" y="29730653"/>
            <a:ext cx="9987545" cy="1707805"/>
          </a:xfrm>
          <a:prstGeom prst="rect">
            <a:avLst/>
          </a:prstGeom>
        </p:spPr>
        <p:txBody>
          <a:bodyPr vert="horz" lIns="308281" tIns="154140" rIns="308281" bIns="154140" rtlCol="0" anchor="ctr"/>
          <a:lstStyle>
            <a:lvl1pPr algn="l">
              <a:defRPr sz="48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7EF195-8879-3840-93BE-513BCF39BCE4}" type="datetimeFigureOut">
              <a:rPr lang="en-US" smtClean="0"/>
              <a:t>6/26/20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624619" y="29730653"/>
            <a:ext cx="13554525" cy="1707805"/>
          </a:xfrm>
          <a:prstGeom prst="rect">
            <a:avLst/>
          </a:prstGeom>
        </p:spPr>
        <p:txBody>
          <a:bodyPr vert="horz" lIns="308281" tIns="154140" rIns="308281" bIns="154140" rtlCol="0" anchor="ctr"/>
          <a:lstStyle>
            <a:lvl1pPr algn="ctr">
              <a:defRPr sz="48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676030" y="29730653"/>
            <a:ext cx="9987545" cy="1707805"/>
          </a:xfrm>
          <a:prstGeom prst="rect">
            <a:avLst/>
          </a:prstGeom>
        </p:spPr>
        <p:txBody>
          <a:bodyPr vert="horz" lIns="308281" tIns="154140" rIns="308281" bIns="154140" rtlCol="0" anchor="ctr"/>
          <a:lstStyle>
            <a:lvl1pPr algn="r">
              <a:defRPr sz="48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95E28B-6616-9841-9E31-BFE599A24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202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850147" rtl="0" eaLnBrk="1" latinLnBrk="0" hangingPunct="1">
        <a:spcBef>
          <a:spcPct val="0"/>
        </a:spcBef>
        <a:buNone/>
        <a:defRPr sz="1776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87610" indent="-1387610" algn="l" defTabSz="1850147" rtl="0" eaLnBrk="1" latinLnBrk="0" hangingPunct="1">
        <a:spcBef>
          <a:spcPct val="20000"/>
        </a:spcBef>
        <a:buFont typeface="Arial"/>
        <a:buChar char="•"/>
        <a:defRPr sz="12963" kern="1200">
          <a:solidFill>
            <a:schemeClr val="tx1"/>
          </a:solidFill>
          <a:latin typeface="+mn-lt"/>
          <a:ea typeface="+mn-ea"/>
          <a:cs typeface="+mn-cs"/>
        </a:defRPr>
      </a:lvl1pPr>
      <a:lvl2pPr marL="3006490" indent="-1156343" algn="l" defTabSz="1850147" rtl="0" eaLnBrk="1" latinLnBrk="0" hangingPunct="1">
        <a:spcBef>
          <a:spcPct val="20000"/>
        </a:spcBef>
        <a:buFont typeface="Arial"/>
        <a:buChar char="–"/>
        <a:defRPr sz="11283" kern="1200">
          <a:solidFill>
            <a:schemeClr val="tx1"/>
          </a:solidFill>
          <a:latin typeface="+mn-lt"/>
          <a:ea typeface="+mn-ea"/>
          <a:cs typeface="+mn-cs"/>
        </a:defRPr>
      </a:lvl2pPr>
      <a:lvl3pPr marL="4625368" indent="-925074" algn="l" defTabSz="1850147" rtl="0" eaLnBrk="1" latinLnBrk="0" hangingPunct="1">
        <a:spcBef>
          <a:spcPct val="20000"/>
        </a:spcBef>
        <a:buFont typeface="Arial"/>
        <a:buChar char="•"/>
        <a:defRPr sz="9722" kern="1200">
          <a:solidFill>
            <a:schemeClr val="tx1"/>
          </a:solidFill>
          <a:latin typeface="+mn-lt"/>
          <a:ea typeface="+mn-ea"/>
          <a:cs typeface="+mn-cs"/>
        </a:defRPr>
      </a:lvl3pPr>
      <a:lvl4pPr marL="6475515" indent="-925074" algn="l" defTabSz="1850147" rtl="0" eaLnBrk="1" latinLnBrk="0" hangingPunct="1">
        <a:spcBef>
          <a:spcPct val="20000"/>
        </a:spcBef>
        <a:buFont typeface="Arial"/>
        <a:buChar char="–"/>
        <a:defRPr sz="8042" kern="1200">
          <a:solidFill>
            <a:schemeClr val="tx1"/>
          </a:solidFill>
          <a:latin typeface="+mn-lt"/>
          <a:ea typeface="+mn-ea"/>
          <a:cs typeface="+mn-cs"/>
        </a:defRPr>
      </a:lvl4pPr>
      <a:lvl5pPr marL="8325662" indent="-925074" algn="l" defTabSz="1850147" rtl="0" eaLnBrk="1" latinLnBrk="0" hangingPunct="1">
        <a:spcBef>
          <a:spcPct val="20000"/>
        </a:spcBef>
        <a:buFont typeface="Arial"/>
        <a:buChar char="»"/>
        <a:defRPr sz="8042" kern="1200">
          <a:solidFill>
            <a:schemeClr val="tx1"/>
          </a:solidFill>
          <a:latin typeface="+mn-lt"/>
          <a:ea typeface="+mn-ea"/>
          <a:cs typeface="+mn-cs"/>
        </a:defRPr>
      </a:lvl5pPr>
      <a:lvl6pPr marL="10175810" indent="-925074" algn="l" defTabSz="1850147" rtl="0" eaLnBrk="1" latinLnBrk="0" hangingPunct="1">
        <a:spcBef>
          <a:spcPct val="20000"/>
        </a:spcBef>
        <a:buFont typeface="Arial"/>
        <a:buChar char="•"/>
        <a:defRPr sz="8042" kern="1200">
          <a:solidFill>
            <a:schemeClr val="tx1"/>
          </a:solidFill>
          <a:latin typeface="+mn-lt"/>
          <a:ea typeface="+mn-ea"/>
          <a:cs typeface="+mn-cs"/>
        </a:defRPr>
      </a:lvl6pPr>
      <a:lvl7pPr marL="12025958" indent="-925074" algn="l" defTabSz="1850147" rtl="0" eaLnBrk="1" latinLnBrk="0" hangingPunct="1">
        <a:spcBef>
          <a:spcPct val="20000"/>
        </a:spcBef>
        <a:buFont typeface="Arial"/>
        <a:buChar char="•"/>
        <a:defRPr sz="8042" kern="1200">
          <a:solidFill>
            <a:schemeClr val="tx1"/>
          </a:solidFill>
          <a:latin typeface="+mn-lt"/>
          <a:ea typeface="+mn-ea"/>
          <a:cs typeface="+mn-cs"/>
        </a:defRPr>
      </a:lvl7pPr>
      <a:lvl8pPr marL="13876105" indent="-925074" algn="l" defTabSz="1850147" rtl="0" eaLnBrk="1" latinLnBrk="0" hangingPunct="1">
        <a:spcBef>
          <a:spcPct val="20000"/>
        </a:spcBef>
        <a:buFont typeface="Arial"/>
        <a:buChar char="•"/>
        <a:defRPr sz="8042" kern="1200">
          <a:solidFill>
            <a:schemeClr val="tx1"/>
          </a:solidFill>
          <a:latin typeface="+mn-lt"/>
          <a:ea typeface="+mn-ea"/>
          <a:cs typeface="+mn-cs"/>
        </a:defRPr>
      </a:lvl8pPr>
      <a:lvl9pPr marL="15726253" indent="-925074" algn="l" defTabSz="1850147" rtl="0" eaLnBrk="1" latinLnBrk="0" hangingPunct="1">
        <a:spcBef>
          <a:spcPct val="20000"/>
        </a:spcBef>
        <a:buFont typeface="Arial"/>
        <a:buChar char="•"/>
        <a:defRPr sz="804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50147" rtl="0" eaLnBrk="1" latinLnBrk="0" hangingPunct="1">
        <a:defRPr sz="7322" kern="1200">
          <a:solidFill>
            <a:schemeClr val="tx1"/>
          </a:solidFill>
          <a:latin typeface="+mn-lt"/>
          <a:ea typeface="+mn-ea"/>
          <a:cs typeface="+mn-cs"/>
        </a:defRPr>
      </a:lvl1pPr>
      <a:lvl2pPr marL="1850147" algn="l" defTabSz="1850147" rtl="0" eaLnBrk="1" latinLnBrk="0" hangingPunct="1">
        <a:defRPr sz="7322" kern="1200">
          <a:solidFill>
            <a:schemeClr val="tx1"/>
          </a:solidFill>
          <a:latin typeface="+mn-lt"/>
          <a:ea typeface="+mn-ea"/>
          <a:cs typeface="+mn-cs"/>
        </a:defRPr>
      </a:lvl2pPr>
      <a:lvl3pPr marL="3700294" algn="l" defTabSz="1850147" rtl="0" eaLnBrk="1" latinLnBrk="0" hangingPunct="1">
        <a:defRPr sz="7322" kern="1200">
          <a:solidFill>
            <a:schemeClr val="tx1"/>
          </a:solidFill>
          <a:latin typeface="+mn-lt"/>
          <a:ea typeface="+mn-ea"/>
          <a:cs typeface="+mn-cs"/>
        </a:defRPr>
      </a:lvl3pPr>
      <a:lvl4pPr marL="5550442" algn="l" defTabSz="1850147" rtl="0" eaLnBrk="1" latinLnBrk="0" hangingPunct="1">
        <a:defRPr sz="7322" kern="1200">
          <a:solidFill>
            <a:schemeClr val="tx1"/>
          </a:solidFill>
          <a:latin typeface="+mn-lt"/>
          <a:ea typeface="+mn-ea"/>
          <a:cs typeface="+mn-cs"/>
        </a:defRPr>
      </a:lvl4pPr>
      <a:lvl5pPr marL="7400589" algn="l" defTabSz="1850147" rtl="0" eaLnBrk="1" latinLnBrk="0" hangingPunct="1">
        <a:defRPr sz="7322" kern="1200">
          <a:solidFill>
            <a:schemeClr val="tx1"/>
          </a:solidFill>
          <a:latin typeface="+mn-lt"/>
          <a:ea typeface="+mn-ea"/>
          <a:cs typeface="+mn-cs"/>
        </a:defRPr>
      </a:lvl5pPr>
      <a:lvl6pPr marL="9250736" algn="l" defTabSz="1850147" rtl="0" eaLnBrk="1" latinLnBrk="0" hangingPunct="1">
        <a:defRPr sz="7322" kern="1200">
          <a:solidFill>
            <a:schemeClr val="tx1"/>
          </a:solidFill>
          <a:latin typeface="+mn-lt"/>
          <a:ea typeface="+mn-ea"/>
          <a:cs typeface="+mn-cs"/>
        </a:defRPr>
      </a:lvl6pPr>
      <a:lvl7pPr marL="11100883" algn="l" defTabSz="1850147" rtl="0" eaLnBrk="1" latinLnBrk="0" hangingPunct="1">
        <a:defRPr sz="7322" kern="1200">
          <a:solidFill>
            <a:schemeClr val="tx1"/>
          </a:solidFill>
          <a:latin typeface="+mn-lt"/>
          <a:ea typeface="+mn-ea"/>
          <a:cs typeface="+mn-cs"/>
        </a:defRPr>
      </a:lvl7pPr>
      <a:lvl8pPr marL="12951032" algn="l" defTabSz="1850147" rtl="0" eaLnBrk="1" latinLnBrk="0" hangingPunct="1">
        <a:defRPr sz="7322" kern="1200">
          <a:solidFill>
            <a:schemeClr val="tx1"/>
          </a:solidFill>
          <a:latin typeface="+mn-lt"/>
          <a:ea typeface="+mn-ea"/>
          <a:cs typeface="+mn-cs"/>
        </a:defRPr>
      </a:lvl8pPr>
      <a:lvl9pPr marL="14801179" algn="l" defTabSz="1850147" rtl="0" eaLnBrk="1" latinLnBrk="0" hangingPunct="1">
        <a:defRPr sz="732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tiff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chart" Target="../charts/chart1.xml"/><Relationship Id="rId5" Type="http://schemas.openxmlformats.org/officeDocument/2006/relationships/image" Target="../media/image1.png"/><Relationship Id="rId10" Type="http://schemas.openxmlformats.org/officeDocument/2006/relationships/image" Target="../media/image4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>
            <a:extLst>
              <a:ext uri="{FF2B5EF4-FFF2-40B4-BE49-F238E27FC236}">
                <a16:creationId xmlns:a16="http://schemas.microsoft.com/office/drawing/2014/main" id="{ED3B7754-3FC6-E24E-B3C4-3F7327C8BF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5181" y="997460"/>
            <a:ext cx="6313043" cy="2308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3" name="Chart 42">
            <a:extLst>
              <a:ext uri="{FF2B5EF4-FFF2-40B4-BE49-F238E27FC236}">
                <a16:creationId xmlns:a16="http://schemas.microsoft.com/office/drawing/2014/main" id="{E6DD0017-A933-DA45-9E24-996352E6B0C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8308538"/>
              </p:ext>
            </p:extLst>
          </p:nvPr>
        </p:nvGraphicFramePr>
        <p:xfrm>
          <a:off x="31546800" y="4976702"/>
          <a:ext cx="11027858" cy="12412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5" name="TextBox 13"/>
          <p:cNvSpPr txBox="1"/>
          <p:nvPr/>
        </p:nvSpPr>
        <p:spPr>
          <a:xfrm>
            <a:off x="7084315" y="621819"/>
            <a:ext cx="28790823" cy="2820101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tx1"/>
            </a:solidFill>
          </a:ln>
        </p:spPr>
        <p:txBody>
          <a:bodyPr wrap="square" lIns="0" tIns="0" rIns="0" bIns="439013" anchor="t"/>
          <a:lstStyle/>
          <a:p>
            <a:pPr algn="ctr">
              <a:spcAft>
                <a:spcPts val="1200"/>
              </a:spcAft>
            </a:pPr>
            <a:r>
              <a:rPr lang="en-US" sz="5761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Delays and barriers to health-seeking among newly diagnosed tuberculosis patients in Zambia</a:t>
            </a:r>
            <a:endParaRPr lang="en-US" sz="10162" dirty="0"/>
          </a:p>
          <a:p>
            <a:pPr algn="ctr"/>
            <a:r>
              <a:rPr lang="en-US" sz="3841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A.D. Kerkhoff</a:t>
            </a:r>
            <a:r>
              <a:rPr lang="en-US" sz="3841" b="1" baseline="30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3841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 M. Kagujje</a:t>
            </a:r>
            <a:r>
              <a:rPr lang="en-US" sz="3841" b="1" baseline="30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3841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 S. Nyangu</a:t>
            </a:r>
            <a:r>
              <a:rPr lang="en-US" sz="3841" b="1" baseline="30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3841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 K. Mateyo</a:t>
            </a:r>
            <a:r>
              <a:rPr lang="en-US" sz="3841" b="1" baseline="30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sz="3841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 N. Sanjase</a:t>
            </a:r>
            <a:r>
              <a:rPr lang="en-US" sz="3841" b="1" baseline="30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3841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 P. Somwe</a:t>
            </a:r>
            <a:r>
              <a:rPr lang="en-US" sz="3841" b="1" baseline="30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3841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 L. Chilukutu</a:t>
            </a:r>
            <a:r>
              <a:rPr lang="en-US" sz="3841" b="1" baseline="30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3841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 D.V. Havlir</a:t>
            </a:r>
            <a:r>
              <a:rPr lang="en-US" sz="3841" b="1" baseline="30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3841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 M. Muyoyeta</a:t>
            </a:r>
            <a:r>
              <a:rPr lang="en-US" sz="3841" b="1" baseline="30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n-US" sz="3841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Bef>
                <a:spcPts val="360"/>
              </a:spcBef>
            </a:pPr>
            <a:r>
              <a:rPr lang="en-US" sz="3000" baseline="30000" dirty="0">
                <a:solidFill>
                  <a:schemeClr val="bg1"/>
                </a:solidFill>
                <a:latin typeface="Calibri" panose="020F0502020204030204" pitchFamily="34" charset="0"/>
                <a:ea typeface="Calibri" charset="0"/>
                <a:cs typeface="Calibri" panose="020F0502020204030204" pitchFamily="34" charset="0"/>
              </a:rPr>
              <a:t>1</a:t>
            </a:r>
            <a:r>
              <a:rPr lang="en-US" sz="3000" dirty="0">
                <a:solidFill>
                  <a:schemeClr val="bg1"/>
                </a:solidFill>
                <a:latin typeface="Calibri" panose="020F0502020204030204" pitchFamily="34" charset="0"/>
                <a:ea typeface="Calibri" charset="0"/>
                <a:cs typeface="Calibri" panose="020F0502020204030204" pitchFamily="34" charset="0"/>
              </a:rPr>
              <a:t>Division of HIV, Infectious Diseases, and Global Medicine, UCSF, San Francisco, USA, </a:t>
            </a:r>
            <a:r>
              <a:rPr lang="en-US" sz="3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3000" baseline="30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3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Centre for Infectious Disease Research in Zambia, Lusaka, Zambia, </a:t>
            </a:r>
            <a:r>
              <a:rPr lang="en-US" sz="3000" baseline="30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sz="3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Department of Internal Medicine, University Teaching Hospital, Lusaka, Zambia</a:t>
            </a:r>
            <a:endParaRPr lang="en-US" sz="3000" dirty="0">
              <a:solidFill>
                <a:schemeClr val="bg1"/>
              </a:solidFill>
              <a:latin typeface="Calibri" panose="020F0502020204030204" pitchFamily="34" charset="0"/>
              <a:ea typeface="Calibri" charset="0"/>
              <a:cs typeface="Calibri" panose="020F0502020204030204" pitchFamily="34" charset="0"/>
            </a:endParaRPr>
          </a:p>
        </p:txBody>
      </p:sp>
      <p:sp>
        <p:nvSpPr>
          <p:cNvPr id="9" name="TextBox 3"/>
          <p:cNvSpPr txBox="1"/>
          <p:nvPr/>
        </p:nvSpPr>
        <p:spPr>
          <a:xfrm>
            <a:off x="407657" y="4436343"/>
            <a:ext cx="11335938" cy="27019017"/>
          </a:xfrm>
          <a:prstGeom prst="rect">
            <a:avLst/>
          </a:prstGeom>
          <a:solidFill>
            <a:schemeClr val="bg1"/>
          </a:solidFill>
          <a:ln w="10541" cmpd="sng">
            <a:solidFill>
              <a:srgbClr val="052049"/>
            </a:solidFill>
          </a:ln>
        </p:spPr>
        <p:txBody>
          <a:bodyPr wrap="square" lIns="164630" tIns="109753" rIns="164630" bIns="164630" anchor="t"/>
          <a:lstStyle/>
          <a:p>
            <a:pPr>
              <a:spcBef>
                <a:spcPts val="720"/>
              </a:spcBef>
              <a:spcAft>
                <a:spcPts val="720"/>
              </a:spcAft>
              <a:defRPr lang="en-US"/>
            </a:pPr>
            <a:r>
              <a:rPr lang="en-US" sz="6000" b="1" spc="-22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charset="0"/>
                <a:cs typeface="Calibri" panose="020F0502020204030204" pitchFamily="34" charset="0"/>
              </a:rPr>
              <a:t>Background</a:t>
            </a:r>
          </a:p>
          <a:p>
            <a:pPr marL="236279" indent="-236279" algn="just">
              <a:lnSpc>
                <a:spcPts val="3800"/>
              </a:lnSpc>
              <a:spcBef>
                <a:spcPts val="720"/>
              </a:spcBef>
              <a:spcAft>
                <a:spcPts val="720"/>
              </a:spcAft>
              <a:buFont typeface="Arial" panose="020B0604020202020204" pitchFamily="34" charset="0"/>
              <a:buChar char="•"/>
              <a:defRPr lang="en-US"/>
            </a:pP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Delayed tuberculosis (TB) diagnoses are a key driver of ongoing TB-related morbidity and mortality, especially among people living with HIV (PLHIV). </a:t>
            </a:r>
          </a:p>
          <a:p>
            <a:pPr marL="236279" indent="-236279" algn="just">
              <a:lnSpc>
                <a:spcPts val="3800"/>
              </a:lnSpc>
              <a:spcBef>
                <a:spcPts val="720"/>
              </a:spcBef>
              <a:spcAft>
                <a:spcPts val="720"/>
              </a:spcAft>
              <a:buFont typeface="Arial" panose="020B0604020202020204" pitchFamily="34" charset="0"/>
              <a:buChar char="•"/>
              <a:defRPr lang="en-US"/>
            </a:pP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The determinants that influence health-seeking and care engagement among persons with TB is not well-known in Zambia.</a:t>
            </a:r>
          </a:p>
          <a:p>
            <a:pPr marL="236279" indent="-236279" algn="just">
              <a:lnSpc>
                <a:spcPts val="3800"/>
              </a:lnSpc>
              <a:spcBef>
                <a:spcPts val="720"/>
              </a:spcBef>
              <a:spcAft>
                <a:spcPts val="720"/>
              </a:spcAft>
              <a:buFont typeface="Arial" panose="020B0604020202020204" pitchFamily="34" charset="0"/>
              <a:buChar char="•"/>
              <a:defRPr lang="en-US"/>
            </a:pP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We undertook a prospective, cross-sectional study to understand pathways to care among newly diagnosed TB patients, including barriers faced to engaging in care.</a:t>
            </a:r>
          </a:p>
          <a:p>
            <a:pPr algn="just">
              <a:lnSpc>
                <a:spcPts val="3397"/>
              </a:lnSpc>
              <a:spcBef>
                <a:spcPts val="1600"/>
              </a:spcBef>
              <a:spcAft>
                <a:spcPts val="720"/>
              </a:spcAft>
              <a:defRPr lang="en-US"/>
            </a:pPr>
            <a:r>
              <a:rPr lang="en-US" sz="5600" b="1" spc="-22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charset="0"/>
                <a:cs typeface="Calibri" panose="020F0502020204030204" pitchFamily="34" charset="0"/>
              </a:rPr>
              <a:t>Methods</a:t>
            </a:r>
          </a:p>
          <a:p>
            <a:pPr marL="236279" indent="-236279" algn="just">
              <a:lnSpc>
                <a:spcPts val="3800"/>
              </a:lnSpc>
              <a:spcBef>
                <a:spcPts val="720"/>
              </a:spcBef>
              <a:spcAft>
                <a:spcPts val="720"/>
              </a:spcAft>
              <a:buFont typeface="Arial" panose="020B0604020202020204" pitchFamily="34" charset="0"/>
              <a:buChar char="•"/>
              <a:defRPr lang="en-US"/>
            </a:pP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Participants were consecutively recruited from two public health facilities in Lusaka Zambia: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Kanyama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TB clinic, a busy outpatient TB clinic at a first-level hospital (site 1) and University Teaching Hospital, a  third-level referral hospital (site 2). </a:t>
            </a:r>
            <a:endParaRPr lang="en-US" sz="4000" b="1" spc="-22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charset="0"/>
              <a:cs typeface="Calibri" panose="020F0502020204030204" pitchFamily="34" charset="0"/>
            </a:endParaRPr>
          </a:p>
          <a:p>
            <a:pPr marL="236279" indent="-236279" algn="just">
              <a:lnSpc>
                <a:spcPts val="3800"/>
              </a:lnSpc>
              <a:spcBef>
                <a:spcPts val="720"/>
              </a:spcBef>
              <a:spcAft>
                <a:spcPts val="720"/>
              </a:spcAft>
              <a:buFont typeface="Arial" panose="020B0604020202020204" pitchFamily="34" charset="0"/>
              <a:buChar char="•"/>
              <a:defRPr lang="en-US"/>
            </a:pP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Participants were eligible for inclusion if they were: (1) age ≥18 years old, (2) had microbiologically-confirmed TB (Smear microscopy,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Xpert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, or culture on any clinical specimen and/or urine LAM), and (3) started TB therapy within the prior two weeks.</a:t>
            </a:r>
          </a:p>
          <a:p>
            <a:pPr marL="236279" indent="-236279" algn="just">
              <a:lnSpc>
                <a:spcPts val="3800"/>
              </a:lnSpc>
              <a:spcBef>
                <a:spcPts val="720"/>
              </a:spcBef>
              <a:spcAft>
                <a:spcPts val="720"/>
              </a:spcAft>
              <a:buFont typeface="Arial" panose="020B0604020202020204" pitchFamily="34" charset="0"/>
              <a:buChar char="•"/>
              <a:defRPr lang="en-US"/>
            </a:pP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Participants completed a structured survey that captured demographic and socioeconomic details and asked them about their step-by-step process to accessing TB care after symptom onset as well as what factors influenced TB care engagement.</a:t>
            </a:r>
          </a:p>
          <a:p>
            <a:pPr marL="236279" indent="-236279" algn="just">
              <a:lnSpc>
                <a:spcPts val="3800"/>
              </a:lnSpc>
              <a:spcBef>
                <a:spcPts val="720"/>
              </a:spcBef>
              <a:spcAft>
                <a:spcPts val="720"/>
              </a:spcAft>
              <a:buFont typeface="Arial" panose="020B0604020202020204" pitchFamily="34" charset="0"/>
              <a:buChar char="•"/>
              <a:defRPr lang="en-US"/>
            </a:pP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The TB care pathway was defined as the time from self-reported symptom onset to initiation of TB therapy. Health-seeking delay was defined as the time from symptom onset to initial care seeking. </a:t>
            </a:r>
          </a:p>
          <a:p>
            <a:pPr marL="236279" indent="-236279" algn="just">
              <a:lnSpc>
                <a:spcPts val="3800"/>
              </a:lnSpc>
              <a:spcBef>
                <a:spcPts val="720"/>
              </a:spcBef>
              <a:spcAft>
                <a:spcPts val="720"/>
              </a:spcAft>
              <a:buFont typeface="Arial" panose="020B0604020202020204" pitchFamily="34" charset="0"/>
              <a:buChar char="•"/>
              <a:defRPr lang="en-US"/>
            </a:pP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TB pathways and health-seeking delays by enrollment site and HIV-status were compared using Wilcoxon tests, while barriers/facilitators by HIV status within enrollment sites were compared using Fisher’s exact and chi-squared tests. </a:t>
            </a:r>
          </a:p>
          <a:p>
            <a:pPr algn="just">
              <a:lnSpc>
                <a:spcPts val="3397"/>
              </a:lnSpc>
              <a:spcBef>
                <a:spcPts val="1600"/>
              </a:spcBef>
              <a:spcAft>
                <a:spcPts val="720"/>
              </a:spcAft>
              <a:defRPr lang="en-US"/>
            </a:pPr>
            <a:r>
              <a:rPr lang="en-US" sz="5600" b="1" spc="-22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charset="0"/>
                <a:cs typeface="Calibri" panose="020F0502020204030204" pitchFamily="34" charset="0"/>
              </a:rPr>
              <a:t>Results </a:t>
            </a:r>
          </a:p>
          <a:p>
            <a:pPr marL="217224" indent="-217224" algn="just">
              <a:lnSpc>
                <a:spcPts val="3800"/>
              </a:lnSpc>
              <a:spcBef>
                <a:spcPts val="720"/>
              </a:spcBef>
              <a:spcAft>
                <a:spcPts val="720"/>
              </a:spcAft>
              <a:buFont typeface="Arial" panose="020B0604020202020204" pitchFamily="34" charset="0"/>
              <a:buChar char="•"/>
              <a:defRPr lang="en-US"/>
            </a:pPr>
            <a:r>
              <a:rPr lang="en-US" sz="4200" spc="-22" dirty="0">
                <a:latin typeface="Calibri" panose="020F0502020204030204" pitchFamily="34" charset="0"/>
                <a:ea typeface="Calibri" charset="0"/>
                <a:cs typeface="Calibri" panose="020F0502020204030204" pitchFamily="34" charset="0"/>
              </a:rPr>
              <a:t>Among all patients, the TB care pathway was a median of  5 weeks (IQR, 3.6-8.0) from symptom onset to initiation of TB therapy. </a:t>
            </a:r>
          </a:p>
          <a:p>
            <a:pPr marL="217224" indent="-217224" algn="just">
              <a:lnSpc>
                <a:spcPts val="3800"/>
              </a:lnSpc>
              <a:spcBef>
                <a:spcPts val="720"/>
              </a:spcBef>
              <a:spcAft>
                <a:spcPts val="720"/>
              </a:spcAft>
              <a:buFont typeface="Arial" panose="020B0604020202020204" pitchFamily="34" charset="0"/>
              <a:buChar char="•"/>
              <a:defRPr lang="en-US"/>
            </a:pPr>
            <a:r>
              <a:rPr lang="en-US" sz="4200" spc="-22" dirty="0">
                <a:latin typeface="Calibri" panose="020F0502020204030204" pitchFamily="34" charset="0"/>
                <a:ea typeface="Calibri" charset="0"/>
                <a:cs typeface="Calibri" panose="020F0502020204030204" pitchFamily="34" charset="0"/>
              </a:rPr>
              <a:t>29% of patients had a TB care pathway ≥2 months (</a:t>
            </a:r>
            <a:r>
              <a:rPr lang="en-US" sz="4200" b="1" spc="-22" dirty="0">
                <a:latin typeface="Calibri" panose="020F0502020204030204" pitchFamily="34" charset="0"/>
                <a:ea typeface="Calibri" charset="0"/>
                <a:cs typeface="Calibri" panose="020F0502020204030204" pitchFamily="34" charset="0"/>
              </a:rPr>
              <a:t>Figure 1</a:t>
            </a:r>
            <a:r>
              <a:rPr lang="en-US" sz="4200" spc="-22" dirty="0">
                <a:latin typeface="Calibri" panose="020F0502020204030204" pitchFamily="34" charset="0"/>
                <a:ea typeface="Calibri" charset="0"/>
                <a:cs typeface="Calibri" panose="020F0502020204030204" pitchFamily="34" charset="0"/>
              </a:rPr>
              <a:t>).</a:t>
            </a:r>
          </a:p>
          <a:p>
            <a:pPr marL="217224" indent="-217224" algn="just">
              <a:lnSpc>
                <a:spcPts val="3800"/>
              </a:lnSpc>
              <a:spcBef>
                <a:spcPts val="720"/>
              </a:spcBef>
              <a:spcAft>
                <a:spcPts val="720"/>
              </a:spcAft>
              <a:buFont typeface="Arial" panose="020B0604020202020204" pitchFamily="34" charset="0"/>
              <a:buChar char="•"/>
              <a:defRPr lang="en-US"/>
            </a:pPr>
            <a:r>
              <a:rPr lang="en-US" sz="4200" spc="-22" dirty="0">
                <a:latin typeface="Calibri" panose="020F0502020204030204" pitchFamily="34" charset="0"/>
                <a:ea typeface="Calibri" charset="0"/>
                <a:cs typeface="Calibri" panose="020F0502020204030204" pitchFamily="34" charset="0"/>
              </a:rPr>
              <a:t>The duration of pathways differed by HIV-status and clinical setting </a:t>
            </a:r>
            <a:r>
              <a:rPr lang="en-US" sz="4200" b="1" spc="-22" dirty="0">
                <a:latin typeface="Calibri" panose="020F0502020204030204" pitchFamily="34" charset="0"/>
                <a:ea typeface="Calibri" charset="0"/>
                <a:cs typeface="Calibri" panose="020F0502020204030204" pitchFamily="34" charset="0"/>
              </a:rPr>
              <a:t>(Figure 2</a:t>
            </a:r>
            <a:r>
              <a:rPr lang="en-US" sz="4200" spc="-22" dirty="0">
                <a:latin typeface="Calibri" panose="020F0502020204030204" pitchFamily="34" charset="0"/>
                <a:ea typeface="Calibri" charset="0"/>
                <a:cs typeface="Calibri" panose="020F0502020204030204" pitchFamily="34" charset="0"/>
              </a:rPr>
              <a:t>); among patients seeking care at a third-level hospital, PLHIV had longer TB pathways than HIV-negative persons (6.4 vs. 4.9 weeks, p&lt;0.01), and longer pathways than PLHIV seeking care at a first-level hospital (6.4 vs. 4.1 weeks, p=0.012).</a:t>
            </a:r>
          </a:p>
          <a:p>
            <a:pPr marL="217224" indent="-217224" algn="just">
              <a:lnSpc>
                <a:spcPts val="3421"/>
              </a:lnSpc>
              <a:spcBef>
                <a:spcPts val="720"/>
              </a:spcBef>
              <a:spcAft>
                <a:spcPts val="720"/>
              </a:spcAft>
              <a:buFont typeface="Arial" panose="020B0604020202020204" pitchFamily="34" charset="0"/>
              <a:buChar char="•"/>
              <a:defRPr lang="en-US"/>
            </a:pPr>
            <a:endParaRPr lang="en-US" sz="3121" spc="-22" dirty="0">
              <a:latin typeface="Calibri" panose="020F0502020204030204" pitchFamily="34" charset="0"/>
              <a:ea typeface="Calibri" charset="0"/>
              <a:cs typeface="Calibri" panose="020F0502020204030204" pitchFamily="34" charset="0"/>
            </a:endParaRPr>
          </a:p>
          <a:p>
            <a:pPr marL="217224" indent="-217224" algn="just">
              <a:lnSpc>
                <a:spcPts val="3421"/>
              </a:lnSpc>
              <a:spcBef>
                <a:spcPts val="720"/>
              </a:spcBef>
              <a:spcAft>
                <a:spcPts val="720"/>
              </a:spcAft>
              <a:buFont typeface="Arial" panose="020B0604020202020204" pitchFamily="34" charset="0"/>
              <a:buChar char="•"/>
              <a:defRPr lang="en-US"/>
            </a:pPr>
            <a:endParaRPr lang="en-US" sz="3121" spc="-22" dirty="0">
              <a:latin typeface="Calibri" panose="020F0502020204030204" pitchFamily="34" charset="0"/>
              <a:ea typeface="Calibri" charset="0"/>
              <a:cs typeface="Calibri" panose="020F0502020204030204" pitchFamily="34" charset="0"/>
            </a:endParaRPr>
          </a:p>
          <a:p>
            <a:pPr>
              <a:lnSpc>
                <a:spcPts val="3421"/>
              </a:lnSpc>
              <a:spcBef>
                <a:spcPts val="720"/>
              </a:spcBef>
              <a:spcAft>
                <a:spcPts val="720"/>
              </a:spcAft>
              <a:defRPr lang="en-US"/>
            </a:pPr>
            <a:endParaRPr lang="en-US" sz="4801" b="1" spc="-22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charset="0"/>
              <a:cs typeface="Calibri" panose="020F0502020204030204" pitchFamily="34" charset="0"/>
            </a:endParaRPr>
          </a:p>
          <a:p>
            <a:pPr marL="236279" indent="-236279">
              <a:lnSpc>
                <a:spcPts val="3421"/>
              </a:lnSpc>
              <a:spcBef>
                <a:spcPts val="720"/>
              </a:spcBef>
              <a:spcAft>
                <a:spcPts val="720"/>
              </a:spcAft>
              <a:buFont typeface="Arial" panose="020B0604020202020204" pitchFamily="34" charset="0"/>
              <a:buChar char="•"/>
              <a:defRPr lang="en-US"/>
            </a:pPr>
            <a:endParaRPr lang="en-US" sz="3121" b="1" spc="-22" dirty="0">
              <a:latin typeface="Calibri" panose="020F0502020204030204" pitchFamily="34" charset="0"/>
              <a:ea typeface="Calibri" charset="0"/>
              <a:cs typeface="Calibri" panose="020F0502020204030204" pitchFamily="34" charset="0"/>
            </a:endParaRPr>
          </a:p>
          <a:p>
            <a:pPr>
              <a:lnSpc>
                <a:spcPts val="3421"/>
              </a:lnSpc>
              <a:spcBef>
                <a:spcPts val="960"/>
              </a:spcBef>
              <a:spcAft>
                <a:spcPts val="960"/>
              </a:spcAft>
              <a:defRPr lang="en-US"/>
            </a:pPr>
            <a:endParaRPr sz="2881" spc="44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8255622" y="-3621857"/>
            <a:ext cx="184731" cy="16561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0162" dirty="0"/>
          </a:p>
        </p:txBody>
      </p:sp>
      <p:sp>
        <p:nvSpPr>
          <p:cNvPr id="74" name="TextBox 4"/>
          <p:cNvSpPr txBox="1"/>
          <p:nvPr/>
        </p:nvSpPr>
        <p:spPr>
          <a:xfrm>
            <a:off x="31120783" y="17525771"/>
            <a:ext cx="11344122" cy="13929581"/>
          </a:xfrm>
          <a:prstGeom prst="rect">
            <a:avLst/>
          </a:prstGeom>
          <a:solidFill>
            <a:schemeClr val="bg1"/>
          </a:solidFill>
          <a:ln w="10541">
            <a:solidFill>
              <a:schemeClr val="tx1"/>
            </a:solidFill>
          </a:ln>
        </p:spPr>
        <p:txBody>
          <a:bodyPr wrap="square" lIns="164630" tIns="164630" rIns="164630" bIns="164630" anchor="t"/>
          <a:lstStyle/>
          <a:p>
            <a:pPr algn="just">
              <a:spcBef>
                <a:spcPts val="720"/>
              </a:spcBef>
              <a:spcAft>
                <a:spcPts val="720"/>
              </a:spcAft>
              <a:defRPr lang="en-US"/>
            </a:pPr>
            <a:r>
              <a:rPr lang="en-US" sz="6000" b="1" spc="-22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charset="0"/>
                <a:cs typeface="Calibri" panose="020F0502020204030204" pitchFamily="34" charset="0"/>
              </a:rPr>
              <a:t>Results, continued</a:t>
            </a:r>
          </a:p>
          <a:p>
            <a:pPr marL="228657" indent="-228657" algn="just">
              <a:lnSpc>
                <a:spcPts val="3600"/>
              </a:lnSpc>
              <a:spcBef>
                <a:spcPts val="720"/>
              </a:spcBef>
              <a:spcAft>
                <a:spcPts val="720"/>
              </a:spcAft>
              <a:buFont typeface="Arial" panose="020B0604020202020204" pitchFamily="34" charset="0"/>
              <a:buChar char="•"/>
              <a:defRPr lang="en-US"/>
            </a:pPr>
            <a:r>
              <a:rPr lang="en-US" sz="4000" spc="-22" dirty="0">
                <a:latin typeface="Calibri" panose="020F0502020204030204" pitchFamily="34" charset="0"/>
                <a:ea typeface="Calibri" charset="0"/>
                <a:cs typeface="Calibri" panose="020F0502020204030204" pitchFamily="34" charset="0"/>
              </a:rPr>
              <a:t>Among most patients, the majority of time along the pathway to care was due to patient-related, health-seeking delays (</a:t>
            </a:r>
            <a:r>
              <a:rPr lang="en-US" sz="4000" b="1" spc="-22" dirty="0">
                <a:latin typeface="Calibri" panose="020F0502020204030204" pitchFamily="34" charset="0"/>
                <a:ea typeface="Calibri" charset="0"/>
                <a:cs typeface="Calibri" panose="020F0502020204030204" pitchFamily="34" charset="0"/>
              </a:rPr>
              <a:t>Figure 2).</a:t>
            </a:r>
          </a:p>
          <a:p>
            <a:pPr marL="228657" indent="-228657" algn="just">
              <a:lnSpc>
                <a:spcPts val="3600"/>
              </a:lnSpc>
              <a:spcBef>
                <a:spcPts val="720"/>
              </a:spcBef>
              <a:spcAft>
                <a:spcPts val="720"/>
              </a:spcAft>
              <a:buFont typeface="Arial" panose="020B0604020202020204" pitchFamily="34" charset="0"/>
              <a:buChar char="•"/>
              <a:defRPr lang="en-US"/>
            </a:pPr>
            <a:r>
              <a:rPr lang="en-US" sz="4000" spc="-22" dirty="0">
                <a:latin typeface="Calibri" panose="020F0502020204030204" pitchFamily="34" charset="0"/>
                <a:ea typeface="Calibri" charset="0"/>
                <a:cs typeface="Calibri" panose="020F0502020204030204" pitchFamily="34" charset="0"/>
              </a:rPr>
              <a:t>54% of patients contemplated presenting to care sooner than they did and cited a number of barriers for delayed care-seeking including that they thought symptoms weren’t serious, they didn’t know TB symptoms and a lack of time (</a:t>
            </a:r>
            <a:r>
              <a:rPr lang="en-US" sz="4000" b="1" spc="-22" dirty="0">
                <a:latin typeface="Calibri" panose="020F0502020204030204" pitchFamily="34" charset="0"/>
                <a:ea typeface="Calibri" charset="0"/>
                <a:cs typeface="Calibri" panose="020F0502020204030204" pitchFamily="34" charset="0"/>
              </a:rPr>
              <a:t>Table 2</a:t>
            </a:r>
            <a:r>
              <a:rPr lang="en-US" sz="4000" spc="-22" dirty="0">
                <a:latin typeface="Calibri" panose="020F0502020204030204" pitchFamily="34" charset="0"/>
                <a:ea typeface="Calibri" charset="0"/>
                <a:cs typeface="Calibri" panose="020F0502020204030204" pitchFamily="34" charset="0"/>
              </a:rPr>
              <a:t>); few differences were observed by HIV-status and enrollment site. </a:t>
            </a:r>
          </a:p>
          <a:p>
            <a:pPr marL="228657" indent="-228657" algn="just">
              <a:lnSpc>
                <a:spcPts val="3600"/>
              </a:lnSpc>
              <a:spcBef>
                <a:spcPts val="720"/>
              </a:spcBef>
              <a:spcAft>
                <a:spcPts val="720"/>
              </a:spcAft>
              <a:buFont typeface="Arial" panose="020B0604020202020204" pitchFamily="34" charset="0"/>
              <a:buChar char="•"/>
              <a:defRPr lang="en-US"/>
            </a:pPr>
            <a:r>
              <a:rPr lang="en-US" sz="4000" spc="-22" dirty="0">
                <a:latin typeface="Calibri" panose="020F0502020204030204" pitchFamily="34" charset="0"/>
                <a:ea typeface="Calibri" charset="0"/>
                <a:cs typeface="Calibri" panose="020F0502020204030204" pitchFamily="34" charset="0"/>
              </a:rPr>
              <a:t>Patients provided many reasons for choosing where they initially sought care; these differed substantially by clinical setting but not HIV-status (</a:t>
            </a:r>
            <a:r>
              <a:rPr lang="en-US" sz="4000" b="1" spc="-22" dirty="0">
                <a:latin typeface="Calibri" panose="020F0502020204030204" pitchFamily="34" charset="0"/>
                <a:ea typeface="Calibri" charset="0"/>
                <a:cs typeface="Calibri" panose="020F0502020204030204" pitchFamily="34" charset="0"/>
              </a:rPr>
              <a:t>Table 2</a:t>
            </a:r>
            <a:r>
              <a:rPr lang="en-US" sz="4000" spc="-22" dirty="0">
                <a:latin typeface="Calibri" panose="020F0502020204030204" pitchFamily="34" charset="0"/>
                <a:ea typeface="Calibri" charset="0"/>
                <a:cs typeface="Calibri" panose="020F0502020204030204" pitchFamily="34" charset="0"/>
              </a:rPr>
              <a:t>).</a:t>
            </a:r>
            <a:endParaRPr lang="en-US" sz="4000" spc="-22" dirty="0">
              <a:latin typeface="Calibri" charset="0"/>
              <a:ea typeface="Calibri" charset="0"/>
              <a:cs typeface="Calibri" charset="0"/>
            </a:endParaRPr>
          </a:p>
          <a:p>
            <a:pPr algn="just">
              <a:lnSpc>
                <a:spcPts val="3121"/>
              </a:lnSpc>
              <a:spcBef>
                <a:spcPts val="1440"/>
              </a:spcBef>
              <a:spcAft>
                <a:spcPts val="720"/>
              </a:spcAft>
              <a:defRPr lang="en-US"/>
            </a:pPr>
            <a:r>
              <a:rPr lang="en-US" sz="6000" b="1" spc="-22" dirty="0">
                <a:solidFill>
                  <a:schemeClr val="accent1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Conclusions</a:t>
            </a:r>
          </a:p>
          <a:p>
            <a:pPr marL="240090" indent="-200076" algn="just">
              <a:lnSpc>
                <a:spcPts val="3700"/>
              </a:lnSpc>
              <a:spcBef>
                <a:spcPts val="720"/>
              </a:spcBef>
              <a:spcAft>
                <a:spcPts val="720"/>
              </a:spcAft>
              <a:buFont typeface="Arial" panose="020B0604020202020204" pitchFamily="34" charset="0"/>
              <a:buChar char="•"/>
            </a:pPr>
            <a:r>
              <a:rPr lang="en-US" sz="3600" spc="-22" dirty="0">
                <a:latin typeface="Calibri" panose="020F0502020204030204" pitchFamily="34" charset="0"/>
                <a:ea typeface="Calibri" charset="0"/>
                <a:cs typeface="Calibri" panose="020F0502020204030204" pitchFamily="34" charset="0"/>
              </a:rPr>
              <a:t>TB pathways exceeded 2 months for nearly 1 in 3 patients and were more common among PLHIV.</a:t>
            </a:r>
          </a:p>
          <a:p>
            <a:pPr marL="240090" indent="-200076" algn="just">
              <a:lnSpc>
                <a:spcPts val="3700"/>
              </a:lnSpc>
              <a:spcBef>
                <a:spcPts val="720"/>
              </a:spcBef>
              <a:spcAft>
                <a:spcPts val="720"/>
              </a:spcAft>
              <a:buFont typeface="Arial" panose="020B0604020202020204" pitchFamily="34" charset="0"/>
              <a:buChar char="•"/>
            </a:pPr>
            <a:r>
              <a:rPr lang="en-US" sz="3600" spc="-22" dirty="0">
                <a:latin typeface="Calibri" panose="020F0502020204030204" pitchFamily="34" charset="0"/>
                <a:ea typeface="Calibri" charset="0"/>
                <a:cs typeface="Calibri" panose="020F0502020204030204" pitchFamily="34" charset="0"/>
              </a:rPr>
              <a:t>Prolonged TB pathways were driven by delayed health-seeking, which likely contributes to ongoing TB transmission and preventable morbidity and mortality in this setting.</a:t>
            </a:r>
          </a:p>
          <a:p>
            <a:pPr marL="240090" indent="-200076" algn="just">
              <a:lnSpc>
                <a:spcPts val="3700"/>
              </a:lnSpc>
              <a:spcBef>
                <a:spcPts val="720"/>
              </a:spcBef>
              <a:spcAft>
                <a:spcPts val="720"/>
              </a:spcAft>
              <a:buFont typeface="Arial" panose="020B0604020202020204" pitchFamily="34" charset="0"/>
              <a:buChar char="•"/>
            </a:pPr>
            <a:r>
              <a:rPr lang="en-US" sz="3600" spc="-22" dirty="0">
                <a:latin typeface="Calibri" panose="020F0502020204030204" pitchFamily="34" charset="0"/>
                <a:ea typeface="Calibri" charset="0"/>
                <a:cs typeface="Calibri" panose="020F0502020204030204" pitchFamily="34" charset="0"/>
              </a:rPr>
              <a:t>Barriers and facilitators to TB care engagement differed by clinical setting but not HIV-status.</a:t>
            </a:r>
          </a:p>
          <a:p>
            <a:pPr marL="240090" indent="-200076" algn="just">
              <a:lnSpc>
                <a:spcPts val="3700"/>
              </a:lnSpc>
              <a:spcBef>
                <a:spcPts val="720"/>
              </a:spcBef>
              <a:spcAft>
                <a:spcPts val="720"/>
              </a:spcAft>
              <a:buFont typeface="Arial" panose="020B0604020202020204" pitchFamily="34" charset="0"/>
              <a:buChar char="•"/>
            </a:pPr>
            <a:r>
              <a:rPr lang="en-US" sz="3600" spc="-22" dirty="0">
                <a:latin typeface="Calibri" panose="020F0502020204030204" pitchFamily="34" charset="0"/>
                <a:ea typeface="Calibri" charset="0"/>
                <a:cs typeface="Calibri" panose="020F0502020204030204" pitchFamily="34" charset="0"/>
              </a:rPr>
              <a:t>Scale-up of effective and sustainable active TB case finding strategies are needed to identify active TB cases sooner. </a:t>
            </a:r>
          </a:p>
          <a:p>
            <a:pPr marL="240090" indent="-200076">
              <a:lnSpc>
                <a:spcPts val="3121"/>
              </a:lnSpc>
              <a:buFont typeface="Arial" panose="020B0604020202020204" pitchFamily="34" charset="0"/>
              <a:buChar char="•"/>
            </a:pPr>
            <a:endParaRPr lang="en-US" sz="4801" b="1" spc="-22" dirty="0">
              <a:solidFill>
                <a:schemeClr val="accent1">
                  <a:lumMod val="75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34EC0B7-7C71-054C-8BED-D0EB06460DA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17316"/>
          <a:stretch/>
        </p:blipFill>
        <p:spPr>
          <a:xfrm>
            <a:off x="407657" y="997460"/>
            <a:ext cx="6313043" cy="1932462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2C95D68-5428-8345-BF6C-65BDB6B0F2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3530083"/>
              </p:ext>
            </p:extLst>
          </p:nvPr>
        </p:nvGraphicFramePr>
        <p:xfrm>
          <a:off x="12022764" y="5021755"/>
          <a:ext cx="10378365" cy="11608406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2679065">
                  <a:extLst>
                    <a:ext uri="{9D8B030D-6E8A-4147-A177-3AD203B41FA5}">
                      <a16:colId xmlns:a16="http://schemas.microsoft.com/office/drawing/2014/main" val="165878397"/>
                    </a:ext>
                  </a:extLst>
                </a:gridCol>
                <a:gridCol w="1539860">
                  <a:extLst>
                    <a:ext uri="{9D8B030D-6E8A-4147-A177-3AD203B41FA5}">
                      <a16:colId xmlns:a16="http://schemas.microsoft.com/office/drawing/2014/main" val="2338160943"/>
                    </a:ext>
                  </a:extLst>
                </a:gridCol>
                <a:gridCol w="1539860">
                  <a:extLst>
                    <a:ext uri="{9D8B030D-6E8A-4147-A177-3AD203B41FA5}">
                      <a16:colId xmlns:a16="http://schemas.microsoft.com/office/drawing/2014/main" val="3521570653"/>
                    </a:ext>
                  </a:extLst>
                </a:gridCol>
                <a:gridCol w="1539860">
                  <a:extLst>
                    <a:ext uri="{9D8B030D-6E8A-4147-A177-3AD203B41FA5}">
                      <a16:colId xmlns:a16="http://schemas.microsoft.com/office/drawing/2014/main" val="1642721689"/>
                    </a:ext>
                  </a:extLst>
                </a:gridCol>
                <a:gridCol w="1539860">
                  <a:extLst>
                    <a:ext uri="{9D8B030D-6E8A-4147-A177-3AD203B41FA5}">
                      <a16:colId xmlns:a16="http://schemas.microsoft.com/office/drawing/2014/main" val="925367378"/>
                    </a:ext>
                  </a:extLst>
                </a:gridCol>
                <a:gridCol w="1539860">
                  <a:extLst>
                    <a:ext uri="{9D8B030D-6E8A-4147-A177-3AD203B41FA5}">
                      <a16:colId xmlns:a16="http://schemas.microsoft.com/office/drawing/2014/main" val="4288328311"/>
                    </a:ext>
                  </a:extLst>
                </a:gridCol>
              </a:tblGrid>
              <a:tr h="82805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2315" marR="823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Overall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2315" marR="823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First-level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hospital</a:t>
                      </a:r>
                    </a:p>
                  </a:txBody>
                  <a:tcPr marL="82315" marR="823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Third-level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hospital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2315" marR="823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3717020"/>
                  </a:ext>
                </a:extLst>
              </a:tr>
              <a:tr h="124208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2315" marR="8231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(n=401)</a:t>
                      </a:r>
                      <a:endParaRPr lang="en-US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2315" marR="8231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HIV-Positive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(n=78)</a:t>
                      </a:r>
                      <a:endParaRPr lang="en-US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2315" marR="823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HIV-Negative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(n=166)</a:t>
                      </a:r>
                      <a:endParaRPr lang="en-US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2315" marR="8231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HIV-Positive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(n=109)</a:t>
                      </a:r>
                      <a:endParaRPr lang="en-US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2315" marR="823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HIV-Negative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(n=48)</a:t>
                      </a:r>
                      <a:endParaRPr lang="en-US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2315" marR="8231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0480254"/>
                  </a:ext>
                </a:extLst>
              </a:tr>
              <a:tr h="82805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Age, median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2315" marR="823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7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i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34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i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(27-42)</a:t>
                      </a:r>
                      <a:endParaRPr lang="en-US" sz="2800" b="0" i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2315" marR="823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7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i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35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i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(30-39)</a:t>
                      </a:r>
                      <a:endParaRPr lang="en-US" sz="2800" b="0" i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2315" marR="823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7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i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i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(25-38)</a:t>
                      </a:r>
                      <a:endParaRPr lang="en-US" sz="2800" b="0" i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2315" marR="823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7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i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36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i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(30-45)</a:t>
                      </a:r>
                      <a:endParaRPr lang="en-US" sz="2800" b="0" i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2315" marR="823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7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i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33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i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(26-46)</a:t>
                      </a:r>
                      <a:endParaRPr lang="en-US" sz="2800" b="0" i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2315" marR="823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7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4242450"/>
                  </a:ext>
                </a:extLst>
              </a:tr>
              <a:tr h="82805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Male sex</a:t>
                      </a:r>
                    </a:p>
                  </a:txBody>
                  <a:tcPr marL="82315" marR="823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i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275 (68.7)</a:t>
                      </a:r>
                      <a:endParaRPr lang="en-US" sz="2800" b="0" i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2315" marR="823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i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46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i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(59.0)</a:t>
                      </a:r>
                      <a:endParaRPr lang="en-US" sz="2800" b="0" i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2315" marR="823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i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145 (87.9)</a:t>
                      </a:r>
                      <a:endParaRPr lang="en-US" sz="2800" b="0" i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2315" marR="823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i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53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i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(48.6)</a:t>
                      </a:r>
                      <a:endParaRPr lang="en-US" sz="2800" b="0" i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2315" marR="823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i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31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i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(64.6)</a:t>
                      </a:r>
                      <a:endParaRPr lang="en-US" sz="2800" b="0" i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2315" marR="823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6904491"/>
                  </a:ext>
                </a:extLst>
              </a:tr>
              <a:tr h="41402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Education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2315" marR="823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7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i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800" b="0" i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2315" marR="823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7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i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800" b="0" i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2315" marR="823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7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i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800" b="0" i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2315" marR="823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7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i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800" b="0" i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2315" marR="823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7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i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800" b="0" i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2315" marR="823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7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9657314"/>
                  </a:ext>
                </a:extLst>
              </a:tr>
              <a:tr h="82805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 b="0" spc="-1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None/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 b="0" spc="-1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primary</a:t>
                      </a:r>
                      <a:endParaRPr lang="en-US" sz="2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2315" marR="823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7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i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172 (42.9)</a:t>
                      </a:r>
                      <a:endParaRPr lang="en-US" sz="2800" b="0" i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2315" marR="823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7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i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41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i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(52.6)</a:t>
                      </a:r>
                      <a:endParaRPr lang="en-US" sz="2800" b="0" i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2315" marR="823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7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i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77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i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(46.4)</a:t>
                      </a:r>
                      <a:endParaRPr lang="en-US" sz="2800" b="0" i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2315" marR="823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7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i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41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i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(37.6)</a:t>
                      </a:r>
                      <a:endParaRPr lang="en-US" sz="2800" b="0" i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2315" marR="823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7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i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i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(27.1)</a:t>
                      </a:r>
                      <a:endParaRPr lang="en-US" sz="2800" b="0" i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2315" marR="823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7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5597103"/>
                  </a:ext>
                </a:extLst>
              </a:tr>
              <a:tr h="940406"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en-GB" sz="2800" b="0" spc="-1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Secondary/ tertiary </a:t>
                      </a:r>
                      <a:endParaRPr lang="en-US" sz="2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2315" marR="823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7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i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229 (57.1)</a:t>
                      </a:r>
                      <a:endParaRPr lang="en-US" sz="2800" b="0" i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2315" marR="823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7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i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37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i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(47.4)</a:t>
                      </a:r>
                      <a:endParaRPr lang="en-US" sz="2800" b="0" i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2315" marR="823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7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i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89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i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(53.6)</a:t>
                      </a:r>
                      <a:endParaRPr lang="en-US" sz="2800" b="0" i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2315" marR="823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7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i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68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i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(62.4)</a:t>
                      </a:r>
                      <a:endParaRPr lang="en-US" sz="2800" b="0" i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2315" marR="823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7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i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35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i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(72.9)</a:t>
                      </a:r>
                      <a:endParaRPr lang="en-US" sz="2800" b="0" i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2315" marR="823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7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4335784"/>
                  </a:ext>
                </a:extLst>
              </a:tr>
              <a:tr h="165611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Monthly household income, median (IQR)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2315" marR="823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i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1500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i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(900-3000)</a:t>
                      </a:r>
                      <a:endParaRPr lang="en-US" sz="2800" b="0" i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2315" marR="823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i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1400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i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(900-3000)</a:t>
                      </a:r>
                      <a:endParaRPr lang="en-US" sz="2800" b="0" i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2315" marR="823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i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1500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i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(900-3000)</a:t>
                      </a:r>
                      <a:endParaRPr lang="en-US" sz="2800" b="0" i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2315" marR="823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i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1600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i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(1000-3800)</a:t>
                      </a:r>
                      <a:endParaRPr lang="en-US" sz="2800" b="0" i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2315" marR="823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i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2000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i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(1000-4000)</a:t>
                      </a:r>
                      <a:endParaRPr lang="en-US" sz="2800" b="0" i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2315" marR="823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7730219"/>
                  </a:ext>
                </a:extLst>
              </a:tr>
              <a:tr h="82805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Antiretroviral therapy status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2315" marR="823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7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b="0" i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2315" marR="823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7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i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800" b="0" i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2315" marR="823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7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i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800" b="0" i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2315" marR="823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7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i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800" b="0" i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2315" marR="823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7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i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800" b="0" i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2315" marR="823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7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5899228"/>
                  </a:ext>
                </a:extLst>
              </a:tr>
              <a:tr h="82805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Current daily use</a:t>
                      </a:r>
                      <a:endParaRPr lang="en-US" sz="28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2315" marR="823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7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i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172 (93.0)</a:t>
                      </a:r>
                      <a:endParaRPr lang="en-US" sz="2800" b="0" i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2315" marR="823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7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i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70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i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(90.9)</a:t>
                      </a:r>
                      <a:endParaRPr lang="en-US" sz="2800" b="0" i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2315" marR="823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7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i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en-US" sz="2800" b="0" i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2315" marR="823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7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i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102 (94.4)</a:t>
                      </a:r>
                      <a:endParaRPr lang="en-US" sz="2800" b="0" i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2315" marR="823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7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i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en-US" sz="2800" b="0" i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2315" marR="823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7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0842242"/>
                  </a:ext>
                </a:extLst>
              </a:tr>
              <a:tr h="1242088">
                <a:tc>
                  <a:txBody>
                    <a:bodyPr/>
                    <a:lstStyle/>
                    <a:p>
                      <a:pPr marL="19050" marR="0" indent="-1905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en-US" sz="2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Current use, some missed doses</a:t>
                      </a:r>
                      <a:endParaRPr lang="en-US" sz="28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2315" marR="823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7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i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i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(2.7)</a:t>
                      </a:r>
                      <a:endParaRPr lang="en-US" sz="2800" b="0" i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2315" marR="823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7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i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i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(3.9)</a:t>
                      </a:r>
                      <a:endParaRPr lang="en-US" sz="2800" b="0" i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2315" marR="823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7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i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en-US" sz="2800" b="0" i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2315" marR="823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7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i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i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(1.9)</a:t>
                      </a:r>
                      <a:endParaRPr lang="en-US" sz="2800" b="0" i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2315" marR="823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7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i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en-US" sz="2800" b="0" i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2315" marR="823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7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682732"/>
                  </a:ext>
                </a:extLst>
              </a:tr>
              <a:tr h="828059">
                <a:tc>
                  <a:txBody>
                    <a:bodyPr/>
                    <a:lstStyle/>
                    <a:p>
                      <a:pPr marL="115888" marR="0" indent="-96838" algn="l"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en-US" sz="2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Naïve</a:t>
                      </a:r>
                      <a:endParaRPr lang="en-US" sz="28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2315" marR="823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7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i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i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(4.3)</a:t>
                      </a:r>
                      <a:endParaRPr lang="en-US" sz="2800" b="0" i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2315" marR="823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7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i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i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(5.2)</a:t>
                      </a:r>
                      <a:endParaRPr lang="en-US" sz="2800" b="0" i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2315" marR="823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7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i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en-US" sz="2800" b="0" i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2315" marR="823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7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i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i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(3.7)</a:t>
                      </a:r>
                      <a:endParaRPr lang="en-US" sz="2800" b="0" i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2315" marR="823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7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i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en-US" sz="2800" b="0" i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2315" marR="823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7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2746536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582FCB58-775A-9843-A42A-0F7D80753D6C}"/>
              </a:ext>
            </a:extLst>
          </p:cNvPr>
          <p:cNvSpPr/>
          <p:nvPr/>
        </p:nvSpPr>
        <p:spPr>
          <a:xfrm>
            <a:off x="11906637" y="4311753"/>
            <a:ext cx="11900097" cy="66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700" b="1" dirty="0">
                <a:latin typeface="Calibri" panose="020F0502020204030204" pitchFamily="34" charset="0"/>
                <a:ea typeface="Calibri" charset="0"/>
                <a:cs typeface="Calibri" panose="020F0502020204030204" pitchFamily="34" charset="0"/>
              </a:rPr>
              <a:t>Table 1. </a:t>
            </a:r>
            <a:r>
              <a:rPr lang="en-US" sz="3700" b="1" dirty="0">
                <a:latin typeface="Calibri" panose="020F0502020204030204" pitchFamily="34" charset="0"/>
                <a:cs typeface="Calibri" panose="020F0502020204030204" pitchFamily="34" charset="0"/>
              </a:rPr>
              <a:t>Baseline characteristics by site and HIV-status</a:t>
            </a:r>
            <a:endParaRPr lang="en-US" sz="3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CE6AC1EF-2B56-7E46-A3CA-FBC3F71CAC7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83626691"/>
              </p:ext>
            </p:extLst>
          </p:nvPr>
        </p:nvGraphicFramePr>
        <p:xfrm>
          <a:off x="22050048" y="6187280"/>
          <a:ext cx="10924729" cy="90519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25" name="Rectangle 24">
            <a:extLst>
              <a:ext uri="{FF2B5EF4-FFF2-40B4-BE49-F238E27FC236}">
                <a16:creationId xmlns:a16="http://schemas.microsoft.com/office/drawing/2014/main" id="{6EEF5BDE-0039-FE4B-959E-B970A96A6656}"/>
              </a:ext>
            </a:extLst>
          </p:cNvPr>
          <p:cNvSpPr/>
          <p:nvPr/>
        </p:nvSpPr>
        <p:spPr>
          <a:xfrm>
            <a:off x="22978601" y="4309715"/>
            <a:ext cx="7719113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700" b="1" dirty="0">
                <a:latin typeface="Calibri" panose="020F0502020204030204" pitchFamily="34" charset="0"/>
                <a:ea typeface="Calibri" charset="0"/>
                <a:cs typeface="Calibri" panose="020F0502020204030204" pitchFamily="34" charset="0"/>
              </a:rPr>
              <a:t>Figure 1. Duration of T</a:t>
            </a:r>
            <a:r>
              <a:rPr lang="en-US" sz="3700" b="1" dirty="0">
                <a:latin typeface="Calibri" panose="020F0502020204030204" pitchFamily="34" charset="0"/>
                <a:cs typeface="Calibri" panose="020F0502020204030204" pitchFamily="34" charset="0"/>
              </a:rPr>
              <a:t>B care pathway among all patients (n=390)</a:t>
            </a:r>
            <a:endParaRPr lang="en-US" sz="3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34" name="Table 33">
            <a:extLst>
              <a:ext uri="{FF2B5EF4-FFF2-40B4-BE49-F238E27FC236}">
                <a16:creationId xmlns:a16="http://schemas.microsoft.com/office/drawing/2014/main" id="{E040DE33-5B14-E443-9D1A-464E8872B2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2936789"/>
              </p:ext>
            </p:extLst>
          </p:nvPr>
        </p:nvGraphicFramePr>
        <p:xfrm>
          <a:off x="12022765" y="17525771"/>
          <a:ext cx="18913921" cy="13929581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8047142">
                  <a:extLst>
                    <a:ext uri="{9D8B030D-6E8A-4147-A177-3AD203B41FA5}">
                      <a16:colId xmlns:a16="http://schemas.microsoft.com/office/drawing/2014/main" val="165878397"/>
                    </a:ext>
                  </a:extLst>
                </a:gridCol>
                <a:gridCol w="1664677">
                  <a:extLst>
                    <a:ext uri="{9D8B030D-6E8A-4147-A177-3AD203B41FA5}">
                      <a16:colId xmlns:a16="http://schemas.microsoft.com/office/drawing/2014/main" val="2338160943"/>
                    </a:ext>
                  </a:extLst>
                </a:gridCol>
                <a:gridCol w="1570892">
                  <a:extLst>
                    <a:ext uri="{9D8B030D-6E8A-4147-A177-3AD203B41FA5}">
                      <a16:colId xmlns:a16="http://schemas.microsoft.com/office/drawing/2014/main" val="3521570653"/>
                    </a:ext>
                  </a:extLst>
                </a:gridCol>
                <a:gridCol w="1641231">
                  <a:extLst>
                    <a:ext uri="{9D8B030D-6E8A-4147-A177-3AD203B41FA5}">
                      <a16:colId xmlns:a16="http://schemas.microsoft.com/office/drawing/2014/main" val="1642721689"/>
                    </a:ext>
                  </a:extLst>
                </a:gridCol>
                <a:gridCol w="1332788">
                  <a:extLst>
                    <a:ext uri="{9D8B030D-6E8A-4147-A177-3AD203B41FA5}">
                      <a16:colId xmlns:a16="http://schemas.microsoft.com/office/drawing/2014/main" val="2318003579"/>
                    </a:ext>
                  </a:extLst>
                </a:gridCol>
                <a:gridCol w="1715212">
                  <a:extLst>
                    <a:ext uri="{9D8B030D-6E8A-4147-A177-3AD203B41FA5}">
                      <a16:colId xmlns:a16="http://schemas.microsoft.com/office/drawing/2014/main" val="925367378"/>
                    </a:ext>
                  </a:extLst>
                </a:gridCol>
                <a:gridCol w="1641230">
                  <a:extLst>
                    <a:ext uri="{9D8B030D-6E8A-4147-A177-3AD203B41FA5}">
                      <a16:colId xmlns:a16="http://schemas.microsoft.com/office/drawing/2014/main" val="4288328311"/>
                    </a:ext>
                  </a:extLst>
                </a:gridCol>
                <a:gridCol w="1300749">
                  <a:extLst>
                    <a:ext uri="{9D8B030D-6E8A-4147-A177-3AD203B41FA5}">
                      <a16:colId xmlns:a16="http://schemas.microsoft.com/office/drawing/2014/main" val="3737078791"/>
                    </a:ext>
                  </a:extLst>
                </a:gridCol>
              </a:tblGrid>
              <a:tr h="41137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Responses 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2315" marR="8231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Overall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2315" marR="8231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Community Clinic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2315" marR="8231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2315" marR="8231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Referral Hospital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2315" marR="8231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2315" marR="8231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3717020"/>
                  </a:ext>
                </a:extLst>
              </a:tr>
              <a:tr h="123412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2315" marR="8231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(n=401)</a:t>
                      </a:r>
                      <a:endParaRPr lang="en-US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2315" marR="823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HIV-Positive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(n=78)</a:t>
                      </a:r>
                      <a:endParaRPr lang="en-US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2315" marR="823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HIV-Negative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(n=166)</a:t>
                      </a:r>
                      <a:endParaRPr lang="en-US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2315" marR="823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P-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value</a:t>
                      </a:r>
                    </a:p>
                  </a:txBody>
                  <a:tcPr marL="82315" marR="823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HIV-Positive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(n=109)</a:t>
                      </a:r>
                      <a:endParaRPr lang="en-US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2315" marR="823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HIV-Negative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(n=48)</a:t>
                      </a:r>
                      <a:endParaRPr lang="en-US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2315" marR="823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P-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value</a:t>
                      </a:r>
                    </a:p>
                  </a:txBody>
                  <a:tcPr marL="82315" marR="823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0480254"/>
                  </a:ext>
                </a:extLst>
              </a:tr>
              <a:tr h="77889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Contemplated presented to care sooner than they did</a:t>
                      </a:r>
                    </a:p>
                  </a:txBody>
                  <a:tcPr marL="54877" marR="5487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CA5">
                        <a:alpha val="2392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217 (54.1)</a:t>
                      </a:r>
                    </a:p>
                  </a:txBody>
                  <a:tcPr marL="82315" marR="823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CA5">
                        <a:alpha val="2392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52 (66.7)</a:t>
                      </a:r>
                    </a:p>
                  </a:txBody>
                  <a:tcPr marL="82315" marR="823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CA5">
                        <a:alpha val="2392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120 (72.3)</a:t>
                      </a:r>
                    </a:p>
                  </a:txBody>
                  <a:tcPr marL="82315" marR="823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CA5">
                        <a:alpha val="2392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0.37</a:t>
                      </a:r>
                    </a:p>
                  </a:txBody>
                  <a:tcPr marL="82315" marR="823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CA5">
                        <a:alpha val="2392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35 (32.1)</a:t>
                      </a:r>
                    </a:p>
                  </a:txBody>
                  <a:tcPr marL="82315" marR="823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CA5">
                        <a:alpha val="2392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 (20.8)</a:t>
                      </a:r>
                    </a:p>
                  </a:txBody>
                  <a:tcPr marL="82315" marR="823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CA5">
                        <a:alpha val="2392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0.15</a:t>
                      </a:r>
                    </a:p>
                  </a:txBody>
                  <a:tcPr marL="82315" marR="823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CA5">
                        <a:alpha val="2392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4116470"/>
                  </a:ext>
                </a:extLst>
              </a:tr>
              <a:tr h="124514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800" b="1" i="0" u="none" strike="noStrike" dirty="0">
                          <a:solidFill>
                            <a:srgbClr val="121930"/>
                          </a:solidFill>
                          <a:effectLst/>
                          <a:latin typeface="Calibri" panose="020F0502020204030204" pitchFamily="34" charset="0"/>
                        </a:rPr>
                        <a:t>Reasons for delayed care-seeking among those who contemplated  presenting sooner than they did (n=217)</a:t>
                      </a:r>
                    </a:p>
                  </a:txBody>
                  <a:tcPr marL="54877" marR="54877" marT="11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433" marR="11433" marT="11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433" marR="11433" marT="11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433" marR="11433" marT="11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433" marR="11433" marT="11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433" marR="11433" marT="11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433" marR="11433" marT="11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433" marR="11433" marT="11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0975335"/>
                  </a:ext>
                </a:extLst>
              </a:tr>
              <a:tr h="42239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800" b="0" i="0" u="none" strike="noStrike" dirty="0">
                          <a:solidFill>
                            <a:srgbClr val="121930"/>
                          </a:solidFill>
                          <a:effectLst/>
                          <a:latin typeface="Calibri" panose="020F0502020204030204" pitchFamily="34" charset="0"/>
                        </a:rPr>
                        <a:t>Thought symptoms weren’t serious</a:t>
                      </a:r>
                    </a:p>
                  </a:txBody>
                  <a:tcPr marL="54877" marR="54877" marT="11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198 (91.2)</a:t>
                      </a:r>
                    </a:p>
                  </a:txBody>
                  <a:tcPr marL="11433" marR="11433" marT="11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49 (94.2)</a:t>
                      </a:r>
                    </a:p>
                  </a:txBody>
                  <a:tcPr marL="11433" marR="11433" marT="11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110 (91.7)</a:t>
                      </a:r>
                    </a:p>
                  </a:txBody>
                  <a:tcPr marL="11433" marR="11433" marT="11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0.76</a:t>
                      </a:r>
                    </a:p>
                  </a:txBody>
                  <a:tcPr marL="11433" marR="11433" marT="11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 (85.7)</a:t>
                      </a:r>
                    </a:p>
                  </a:txBody>
                  <a:tcPr marL="11433" marR="11433" marT="11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 (90.0)</a:t>
                      </a:r>
                    </a:p>
                  </a:txBody>
                  <a:tcPr marL="11433" marR="11433" marT="11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11433" marR="11433" marT="11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6904491"/>
                  </a:ext>
                </a:extLst>
              </a:tr>
              <a:tr h="83377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Thought symptoms were due to other causes (pollution, weather)</a:t>
                      </a:r>
                    </a:p>
                  </a:txBody>
                  <a:tcPr marL="54877" marR="54877" marT="11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194 (89.4)</a:t>
                      </a:r>
                    </a:p>
                  </a:txBody>
                  <a:tcPr marL="11433" marR="11433" marT="11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45 (86.5)</a:t>
                      </a:r>
                    </a:p>
                  </a:txBody>
                  <a:tcPr marL="11433" marR="11433" marT="11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112 (93.3)</a:t>
                      </a:r>
                    </a:p>
                  </a:txBody>
                  <a:tcPr marL="11433" marR="11433" marT="11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0.15</a:t>
                      </a:r>
                    </a:p>
                  </a:txBody>
                  <a:tcPr marL="11433" marR="11433" marT="11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27 (77.1)</a:t>
                      </a:r>
                    </a:p>
                  </a:txBody>
                  <a:tcPr marL="11433" marR="11433" marT="11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 (100)</a:t>
                      </a:r>
                    </a:p>
                  </a:txBody>
                  <a:tcPr marL="11433" marR="11433" marT="11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0.17</a:t>
                      </a:r>
                    </a:p>
                  </a:txBody>
                  <a:tcPr marL="11433" marR="11433" marT="11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9657314"/>
                  </a:ext>
                </a:extLst>
              </a:tr>
              <a:tr h="42239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Did not know the symptoms of TB</a:t>
                      </a:r>
                    </a:p>
                  </a:txBody>
                  <a:tcPr marL="54877" marR="54877" marT="11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172 (79.3)</a:t>
                      </a:r>
                    </a:p>
                  </a:txBody>
                  <a:tcPr marL="11433" marR="11433" marT="11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 (76.9)</a:t>
                      </a:r>
                    </a:p>
                  </a:txBody>
                  <a:tcPr marL="11433" marR="11433" marT="11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98 (81.7)</a:t>
                      </a:r>
                    </a:p>
                  </a:txBody>
                  <a:tcPr marL="11433" marR="11433" marT="11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0.47</a:t>
                      </a:r>
                    </a:p>
                  </a:txBody>
                  <a:tcPr marL="11433" marR="11433" marT="11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26 (74.3)</a:t>
                      </a:r>
                    </a:p>
                  </a:txBody>
                  <a:tcPr marL="11433" marR="11433" marT="11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 (80.0)</a:t>
                      </a:r>
                    </a:p>
                  </a:txBody>
                  <a:tcPr marL="11433" marR="11433" marT="11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0.71</a:t>
                      </a:r>
                    </a:p>
                  </a:txBody>
                  <a:tcPr marL="11433" marR="11433" marT="11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5597103"/>
                  </a:ext>
                </a:extLst>
              </a:tr>
              <a:tr h="42239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Preferred to try self-medication or home remedies first</a:t>
                      </a:r>
                    </a:p>
                  </a:txBody>
                  <a:tcPr marL="54877" marR="54877" marT="11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112 (51.6)</a:t>
                      </a:r>
                    </a:p>
                  </a:txBody>
                  <a:tcPr marL="11433" marR="11433" marT="11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 (42.3)</a:t>
                      </a:r>
                    </a:p>
                  </a:txBody>
                  <a:tcPr marL="11433" marR="11433" marT="11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49 (40.8)</a:t>
                      </a:r>
                    </a:p>
                  </a:txBody>
                  <a:tcPr marL="11433" marR="11433" marT="11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0.86</a:t>
                      </a:r>
                    </a:p>
                  </a:txBody>
                  <a:tcPr marL="11433" marR="11433" marT="11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33 (94.3)</a:t>
                      </a:r>
                    </a:p>
                  </a:txBody>
                  <a:tcPr marL="11433" marR="11433" marT="11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 (80.0)</a:t>
                      </a:r>
                    </a:p>
                  </a:txBody>
                  <a:tcPr marL="11433" marR="11433" marT="11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0.21</a:t>
                      </a:r>
                    </a:p>
                  </a:txBody>
                  <a:tcPr marL="11433" marR="11433" marT="11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4335784"/>
                  </a:ext>
                </a:extLst>
              </a:tr>
              <a:tr h="42239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Lack of time (work or caretaker responsibilities)</a:t>
                      </a:r>
                    </a:p>
                  </a:txBody>
                  <a:tcPr marL="54877" marR="54877" marT="11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106 (48.9)</a:t>
                      </a:r>
                    </a:p>
                  </a:txBody>
                  <a:tcPr marL="11433" marR="11433" marT="11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31 (59.6)</a:t>
                      </a:r>
                    </a:p>
                  </a:txBody>
                  <a:tcPr marL="11433" marR="11433" marT="11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56 (46.7)</a:t>
                      </a:r>
                    </a:p>
                  </a:txBody>
                  <a:tcPr marL="11433" marR="11433" marT="11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0.12</a:t>
                      </a:r>
                    </a:p>
                  </a:txBody>
                  <a:tcPr marL="11433" marR="11433" marT="11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 (37.1)</a:t>
                      </a:r>
                    </a:p>
                  </a:txBody>
                  <a:tcPr marL="11433" marR="11433" marT="11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 (60.0)</a:t>
                      </a:r>
                    </a:p>
                  </a:txBody>
                  <a:tcPr marL="11433" marR="11433" marT="11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0.28</a:t>
                      </a:r>
                    </a:p>
                  </a:txBody>
                  <a:tcPr marL="11433" marR="11433" marT="11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7730219"/>
                  </a:ext>
                </a:extLst>
              </a:tr>
              <a:tr h="42239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Showed weakness to seek help</a:t>
                      </a:r>
                    </a:p>
                  </a:txBody>
                  <a:tcPr marL="54877" marR="54877" marT="11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50 (23.0)</a:t>
                      </a:r>
                    </a:p>
                  </a:txBody>
                  <a:tcPr marL="11433" marR="11433" marT="11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 (36.5)</a:t>
                      </a:r>
                    </a:p>
                  </a:txBody>
                  <a:tcPr marL="11433" marR="11433" marT="11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23 (19.2)</a:t>
                      </a:r>
                    </a:p>
                  </a:txBody>
                  <a:tcPr marL="11433" marR="11433" marT="11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0.015</a:t>
                      </a:r>
                    </a:p>
                  </a:txBody>
                  <a:tcPr marL="11433" marR="11433" marT="11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 (20.0)</a:t>
                      </a:r>
                    </a:p>
                  </a:txBody>
                  <a:tcPr marL="11433" marR="11433" marT="11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(10.0)</a:t>
                      </a:r>
                    </a:p>
                  </a:txBody>
                  <a:tcPr marL="11433" marR="11433" marT="11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0.47</a:t>
                      </a:r>
                    </a:p>
                  </a:txBody>
                  <a:tcPr marL="11433" marR="11433" marT="11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5899228"/>
                  </a:ext>
                </a:extLst>
              </a:tr>
              <a:tr h="42239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Had no one to assist them with getting getting to care</a:t>
                      </a:r>
                    </a:p>
                  </a:txBody>
                  <a:tcPr marL="54877" marR="54877" marT="11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 (18.4)</a:t>
                      </a:r>
                    </a:p>
                  </a:txBody>
                  <a:tcPr marL="11433" marR="11433" marT="11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 (13.5)</a:t>
                      </a:r>
                    </a:p>
                  </a:txBody>
                  <a:tcPr marL="11433" marR="11433" marT="11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26 (21.7)</a:t>
                      </a:r>
                    </a:p>
                  </a:txBody>
                  <a:tcPr marL="11433" marR="11433" marT="11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0.21</a:t>
                      </a:r>
                    </a:p>
                  </a:txBody>
                  <a:tcPr marL="11433" marR="11433" marT="11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 (17.1)</a:t>
                      </a:r>
                    </a:p>
                  </a:txBody>
                  <a:tcPr marL="11433" marR="11433" marT="11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(10.0)</a:t>
                      </a:r>
                    </a:p>
                  </a:txBody>
                  <a:tcPr marL="11433" marR="11433" marT="11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11433" marR="11433" marT="11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0842242"/>
                  </a:ext>
                </a:extLst>
              </a:tr>
              <a:tr h="48121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Thought symptoms were due to witchcraft or fate</a:t>
                      </a:r>
                    </a:p>
                  </a:txBody>
                  <a:tcPr marL="54877" marR="54877" marT="11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34 (15.7)</a:t>
                      </a:r>
                    </a:p>
                  </a:txBody>
                  <a:tcPr marL="11433" marR="11433" marT="11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 (13.5)</a:t>
                      </a:r>
                    </a:p>
                  </a:txBody>
                  <a:tcPr marL="11433" marR="11433" marT="11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23 (19.2)</a:t>
                      </a:r>
                    </a:p>
                  </a:txBody>
                  <a:tcPr marL="11433" marR="11433" marT="11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0.37</a:t>
                      </a:r>
                    </a:p>
                  </a:txBody>
                  <a:tcPr marL="11433" marR="11433" marT="11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 (11.4)</a:t>
                      </a:r>
                    </a:p>
                  </a:txBody>
                  <a:tcPr marL="11433" marR="11433" marT="11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 </a:t>
                      </a:r>
                    </a:p>
                  </a:txBody>
                  <a:tcPr marL="11433" marR="11433" marT="11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0.56</a:t>
                      </a:r>
                    </a:p>
                  </a:txBody>
                  <a:tcPr marL="11433" marR="11433" marT="11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682732"/>
                  </a:ext>
                </a:extLst>
              </a:tr>
              <a:tr h="42239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Experienced fear, embarrassment, or discrimination</a:t>
                      </a:r>
                    </a:p>
                  </a:txBody>
                  <a:tcPr marL="54877" marR="54877" marT="11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32 (14.8)</a:t>
                      </a:r>
                    </a:p>
                  </a:txBody>
                  <a:tcPr marL="11433" marR="11433" marT="11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 (9.6)</a:t>
                      </a:r>
                    </a:p>
                  </a:txBody>
                  <a:tcPr marL="11433" marR="11433" marT="11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 (16.7)</a:t>
                      </a:r>
                    </a:p>
                  </a:txBody>
                  <a:tcPr marL="11433" marR="11433" marT="11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0.35</a:t>
                      </a:r>
                    </a:p>
                  </a:txBody>
                  <a:tcPr marL="11433" marR="11433" marT="11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 (20.0)</a:t>
                      </a:r>
                    </a:p>
                  </a:txBody>
                  <a:tcPr marL="11433" marR="11433" marT="11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11433" marR="11433" marT="11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0.32</a:t>
                      </a:r>
                    </a:p>
                  </a:txBody>
                  <a:tcPr marL="11433" marR="11433" marT="11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2746536"/>
                  </a:ext>
                </a:extLst>
              </a:tr>
              <a:tr h="42239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Had prior bad experiences with healthcare</a:t>
                      </a:r>
                    </a:p>
                  </a:txBody>
                  <a:tcPr marL="54877" marR="54877" marT="11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 (13.8)</a:t>
                      </a:r>
                    </a:p>
                  </a:txBody>
                  <a:tcPr marL="11433" marR="11433" marT="11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 (7.7)</a:t>
                      </a:r>
                    </a:p>
                  </a:txBody>
                  <a:tcPr marL="11433" marR="11433" marT="11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 (10.8)</a:t>
                      </a:r>
                    </a:p>
                  </a:txBody>
                  <a:tcPr marL="11433" marR="11433" marT="11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0.53</a:t>
                      </a:r>
                    </a:p>
                  </a:txBody>
                  <a:tcPr marL="11433" marR="11433" marT="11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 (28.6)</a:t>
                      </a:r>
                    </a:p>
                  </a:txBody>
                  <a:tcPr marL="11433" marR="11433" marT="11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 (30.0)</a:t>
                      </a:r>
                    </a:p>
                  </a:txBody>
                  <a:tcPr marL="11433" marR="11433" marT="11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11433" marR="11433" marT="11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7651163"/>
                  </a:ext>
                </a:extLst>
              </a:tr>
              <a:tr h="48121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Worried it may be HIV/ may be forced to test for HIV</a:t>
                      </a:r>
                    </a:p>
                  </a:txBody>
                  <a:tcPr marL="54877" marR="54877" marT="11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27 (12.4)</a:t>
                      </a:r>
                    </a:p>
                  </a:txBody>
                  <a:tcPr marL="11433" marR="11433" marT="11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 (3.9)</a:t>
                      </a:r>
                    </a:p>
                  </a:txBody>
                  <a:tcPr marL="11433" marR="11433" marT="11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 (16.7)</a:t>
                      </a:r>
                    </a:p>
                  </a:txBody>
                  <a:tcPr marL="11433" marR="11433" marT="11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0.021</a:t>
                      </a:r>
                    </a:p>
                  </a:txBody>
                  <a:tcPr marL="11433" marR="11433" marT="11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 (5.7)</a:t>
                      </a:r>
                    </a:p>
                  </a:txBody>
                  <a:tcPr marL="11433" marR="11433" marT="11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 (30.0)</a:t>
                      </a:r>
                    </a:p>
                  </a:txBody>
                  <a:tcPr marL="11433" marR="11433" marT="11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0.07</a:t>
                      </a:r>
                    </a:p>
                  </a:txBody>
                  <a:tcPr marL="11433" marR="11433" marT="11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0247084"/>
                  </a:ext>
                </a:extLst>
              </a:tr>
              <a:tr h="42239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Thought it would be too expensive</a:t>
                      </a:r>
                    </a:p>
                  </a:txBody>
                  <a:tcPr marL="54877" marR="54877" marT="11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 (5.1)</a:t>
                      </a:r>
                    </a:p>
                  </a:txBody>
                  <a:tcPr marL="11433" marR="11433" marT="11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(1.9)</a:t>
                      </a:r>
                    </a:p>
                  </a:txBody>
                  <a:tcPr marL="11433" marR="11433" marT="11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 (4.2)</a:t>
                      </a:r>
                    </a:p>
                  </a:txBody>
                  <a:tcPr marL="11433" marR="11433" marT="11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0.67</a:t>
                      </a:r>
                    </a:p>
                  </a:txBody>
                  <a:tcPr marL="11433" marR="11433" marT="11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 (11.4)</a:t>
                      </a:r>
                    </a:p>
                  </a:txBody>
                  <a:tcPr marL="11433" marR="11433" marT="11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(10.0)</a:t>
                      </a:r>
                    </a:p>
                  </a:txBody>
                  <a:tcPr marL="11433" marR="11433" marT="11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0.90</a:t>
                      </a:r>
                    </a:p>
                  </a:txBody>
                  <a:tcPr marL="11433" marR="11433" marT="11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2685860"/>
                  </a:ext>
                </a:extLst>
              </a:tr>
              <a:tr h="42239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Reasons for choosing first site/facility for care</a:t>
                      </a:r>
                    </a:p>
                  </a:txBody>
                  <a:tcPr marL="54877" marR="54877" marT="11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CA5">
                        <a:alpha val="2392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433" marR="11433" marT="11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CA5">
                        <a:alpha val="2392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433" marR="11433" marT="11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CA5">
                        <a:alpha val="2392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433" marR="11433" marT="11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CA5">
                        <a:alpha val="2392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433" marR="11433" marT="11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CA5">
                        <a:alpha val="2392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433" marR="11433" marT="11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CA5">
                        <a:alpha val="2392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433" marR="11433" marT="11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CA5">
                        <a:alpha val="2392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433" marR="11433" marT="11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CA5">
                        <a:alpha val="2392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4970235"/>
                  </a:ext>
                </a:extLst>
              </a:tr>
              <a:tr h="422397">
                <a:tc>
                  <a:txBody>
                    <a:bodyPr/>
                    <a:lstStyle/>
                    <a:p>
                      <a:pPr algn="l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Close to home</a:t>
                      </a:r>
                    </a:p>
                  </a:txBody>
                  <a:tcPr marL="54877" marR="54877" marT="11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CA5">
                        <a:alpha val="2392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239 (59.6)</a:t>
                      </a:r>
                    </a:p>
                  </a:txBody>
                  <a:tcPr marL="11433" marR="11433" marT="11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CA5">
                        <a:alpha val="2392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56 (71.8)</a:t>
                      </a:r>
                    </a:p>
                  </a:txBody>
                  <a:tcPr marL="11433" marR="11433" marT="11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CA5">
                        <a:alpha val="2392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121 (72.9)</a:t>
                      </a:r>
                    </a:p>
                  </a:txBody>
                  <a:tcPr marL="11433" marR="11433" marT="11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CA5">
                        <a:alpha val="2392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0.86</a:t>
                      </a:r>
                    </a:p>
                  </a:txBody>
                  <a:tcPr marL="11433" marR="11433" marT="11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CA5">
                        <a:alpha val="2392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41 (37.6)</a:t>
                      </a:r>
                    </a:p>
                  </a:txBody>
                  <a:tcPr marL="11433" marR="11433" marT="11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CA5">
                        <a:alpha val="2392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21 (43.8)</a:t>
                      </a:r>
                    </a:p>
                  </a:txBody>
                  <a:tcPr marL="11433" marR="11433" marT="11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CA5">
                        <a:alpha val="2392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0.47</a:t>
                      </a:r>
                    </a:p>
                  </a:txBody>
                  <a:tcPr marL="11433" marR="11433" marT="11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CA5">
                        <a:alpha val="2392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8081871"/>
                  </a:ext>
                </a:extLst>
              </a:tr>
              <a:tr h="422397">
                <a:tc>
                  <a:txBody>
                    <a:bodyPr/>
                    <a:lstStyle/>
                    <a:p>
                      <a:pPr algn="l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Good quality service</a:t>
                      </a:r>
                    </a:p>
                  </a:txBody>
                  <a:tcPr marL="54877" marR="54877" marT="11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CA5">
                        <a:alpha val="2392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200 (49.9)</a:t>
                      </a:r>
                    </a:p>
                  </a:txBody>
                  <a:tcPr marL="11433" marR="11433" marT="11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CA5">
                        <a:alpha val="2392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21 (26.9)</a:t>
                      </a:r>
                    </a:p>
                  </a:txBody>
                  <a:tcPr marL="11433" marR="11433" marT="11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CA5">
                        <a:alpha val="2392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52 (31.3)</a:t>
                      </a:r>
                    </a:p>
                  </a:txBody>
                  <a:tcPr marL="11433" marR="11433" marT="11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CA5">
                        <a:alpha val="2392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0.48</a:t>
                      </a:r>
                    </a:p>
                  </a:txBody>
                  <a:tcPr marL="11433" marR="11433" marT="11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CA5">
                        <a:alpha val="2392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91 (83.5)</a:t>
                      </a:r>
                    </a:p>
                  </a:txBody>
                  <a:tcPr marL="11433" marR="11433" marT="11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CA5">
                        <a:alpha val="2392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36 (75.0)</a:t>
                      </a:r>
                    </a:p>
                  </a:txBody>
                  <a:tcPr marL="11433" marR="11433" marT="11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CA5">
                        <a:alpha val="2392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0.21</a:t>
                      </a:r>
                    </a:p>
                  </a:txBody>
                  <a:tcPr marL="11433" marR="11433" marT="11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CA5">
                        <a:alpha val="2392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9687048"/>
                  </a:ext>
                </a:extLst>
              </a:tr>
              <a:tr h="422397">
                <a:tc>
                  <a:txBody>
                    <a:bodyPr/>
                    <a:lstStyle/>
                    <a:p>
                      <a:pPr algn="l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Privacy and confidentiality</a:t>
                      </a:r>
                    </a:p>
                  </a:txBody>
                  <a:tcPr marL="54877" marR="54877" marT="11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CA5">
                        <a:alpha val="2392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167 (41.7)</a:t>
                      </a:r>
                    </a:p>
                  </a:txBody>
                  <a:tcPr marL="11433" marR="11433" marT="11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CA5">
                        <a:alpha val="2392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14 (18.0)</a:t>
                      </a:r>
                    </a:p>
                  </a:txBody>
                  <a:tcPr marL="11433" marR="11433" marT="11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CA5">
                        <a:alpha val="2392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38 (22.9)</a:t>
                      </a:r>
                    </a:p>
                  </a:txBody>
                  <a:tcPr marL="11433" marR="11433" marT="11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CA5">
                        <a:alpha val="2392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0.38</a:t>
                      </a:r>
                    </a:p>
                  </a:txBody>
                  <a:tcPr marL="11433" marR="11433" marT="11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CA5">
                        <a:alpha val="2392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82 (75.2)</a:t>
                      </a:r>
                    </a:p>
                  </a:txBody>
                  <a:tcPr marL="11433" marR="11433" marT="11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CA5">
                        <a:alpha val="2392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33 (68.8)</a:t>
                      </a:r>
                    </a:p>
                  </a:txBody>
                  <a:tcPr marL="11433" marR="11433" marT="11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CA5">
                        <a:alpha val="2392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0.40</a:t>
                      </a:r>
                    </a:p>
                  </a:txBody>
                  <a:tcPr marL="11433" marR="11433" marT="11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CA5">
                        <a:alpha val="2392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5828366"/>
                  </a:ext>
                </a:extLst>
              </a:tr>
              <a:tr h="422397">
                <a:tc>
                  <a:txBody>
                    <a:bodyPr/>
                    <a:lstStyle/>
                    <a:p>
                      <a:pPr algn="l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Services are inexpensive</a:t>
                      </a:r>
                    </a:p>
                  </a:txBody>
                  <a:tcPr marL="54877" marR="54877" marT="11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CA5">
                        <a:alpha val="2392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157 (39.2)</a:t>
                      </a:r>
                    </a:p>
                  </a:txBody>
                  <a:tcPr marL="11433" marR="11433" marT="11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CA5">
                        <a:alpha val="2392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17 (21.8)</a:t>
                      </a:r>
                    </a:p>
                  </a:txBody>
                  <a:tcPr marL="11433" marR="11433" marT="11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CA5">
                        <a:alpha val="2392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44 (26.5)</a:t>
                      </a:r>
                    </a:p>
                  </a:txBody>
                  <a:tcPr marL="11433" marR="11433" marT="11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CA5">
                        <a:alpha val="2392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0.43</a:t>
                      </a:r>
                    </a:p>
                  </a:txBody>
                  <a:tcPr marL="11433" marR="11433" marT="11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CA5">
                        <a:alpha val="2392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67 (61.5) </a:t>
                      </a:r>
                    </a:p>
                  </a:txBody>
                  <a:tcPr marL="11433" marR="11433" marT="11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CA5">
                        <a:alpha val="2392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29 (60.4)</a:t>
                      </a:r>
                    </a:p>
                  </a:txBody>
                  <a:tcPr marL="11433" marR="11433" marT="11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CA5">
                        <a:alpha val="2392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0.90</a:t>
                      </a:r>
                    </a:p>
                  </a:txBody>
                  <a:tcPr marL="11433" marR="11433" marT="11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CA5">
                        <a:alpha val="2392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3043920"/>
                  </a:ext>
                </a:extLst>
              </a:tr>
              <a:tr h="422397">
                <a:tc>
                  <a:txBody>
                    <a:bodyPr/>
                    <a:lstStyle/>
                    <a:p>
                      <a:pPr algn="l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Providers are nice and polite</a:t>
                      </a:r>
                    </a:p>
                  </a:txBody>
                  <a:tcPr marL="54877" marR="54877" marT="11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CA5">
                        <a:alpha val="2392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152 (37.9)</a:t>
                      </a:r>
                    </a:p>
                  </a:txBody>
                  <a:tcPr marL="11433" marR="11433" marT="11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CA5">
                        <a:alpha val="2392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16 (19.2)</a:t>
                      </a:r>
                    </a:p>
                  </a:txBody>
                  <a:tcPr marL="11433" marR="11433" marT="11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CA5">
                        <a:alpha val="2392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38 (22.9)</a:t>
                      </a:r>
                    </a:p>
                  </a:txBody>
                  <a:tcPr marL="11433" marR="11433" marT="11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CA5">
                        <a:alpha val="2392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0.52</a:t>
                      </a:r>
                    </a:p>
                  </a:txBody>
                  <a:tcPr marL="11433" marR="11433" marT="11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CA5">
                        <a:alpha val="2392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72 (66.1)</a:t>
                      </a:r>
                    </a:p>
                  </a:txBody>
                  <a:tcPr marL="11433" marR="11433" marT="11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CA5">
                        <a:alpha val="2392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27 (56.3)</a:t>
                      </a:r>
                    </a:p>
                  </a:txBody>
                  <a:tcPr marL="11433" marR="11433" marT="11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CA5">
                        <a:alpha val="2392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0.24</a:t>
                      </a:r>
                    </a:p>
                  </a:txBody>
                  <a:tcPr marL="11433" marR="11433" marT="11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CA5">
                        <a:alpha val="2392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3119761"/>
                  </a:ext>
                </a:extLst>
              </a:tr>
              <a:tr h="422397">
                <a:tc>
                  <a:txBody>
                    <a:bodyPr/>
                    <a:lstStyle/>
                    <a:p>
                      <a:pPr algn="l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Friends and/or colleagues go there</a:t>
                      </a:r>
                    </a:p>
                  </a:txBody>
                  <a:tcPr marL="54877" marR="54877" marT="11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CA5">
                        <a:alpha val="2392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147 (36.7)</a:t>
                      </a:r>
                    </a:p>
                  </a:txBody>
                  <a:tcPr marL="11433" marR="11433" marT="11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CA5">
                        <a:alpha val="2392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27 (34.6)</a:t>
                      </a:r>
                    </a:p>
                  </a:txBody>
                  <a:tcPr marL="11433" marR="11433" marT="11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CA5">
                        <a:alpha val="2392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57 (34.3)</a:t>
                      </a:r>
                    </a:p>
                  </a:txBody>
                  <a:tcPr marL="11433" marR="11433" marT="11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CA5">
                        <a:alpha val="2392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0.97</a:t>
                      </a:r>
                    </a:p>
                  </a:txBody>
                  <a:tcPr marL="11433" marR="11433" marT="11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CA5">
                        <a:alpha val="2392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45 (41.3)</a:t>
                      </a:r>
                    </a:p>
                  </a:txBody>
                  <a:tcPr marL="11433" marR="11433" marT="11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CA5">
                        <a:alpha val="2392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18 (37.5)</a:t>
                      </a:r>
                    </a:p>
                  </a:txBody>
                  <a:tcPr marL="11433" marR="11433" marT="11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CA5">
                        <a:alpha val="2392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0.66</a:t>
                      </a:r>
                    </a:p>
                  </a:txBody>
                  <a:tcPr marL="11433" marR="11433" marT="11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CA5">
                        <a:alpha val="2392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4666469"/>
                  </a:ext>
                </a:extLst>
              </a:tr>
              <a:tr h="422397">
                <a:tc>
                  <a:txBody>
                    <a:bodyPr/>
                    <a:lstStyle/>
                    <a:p>
                      <a:pPr algn="l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Familiar with the provider/facility</a:t>
                      </a:r>
                    </a:p>
                  </a:txBody>
                  <a:tcPr marL="54877" marR="54877" marT="11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CA5">
                        <a:alpha val="2392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125 (31.2)</a:t>
                      </a:r>
                    </a:p>
                  </a:txBody>
                  <a:tcPr marL="11433" marR="11433" marT="11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CA5">
                        <a:alpha val="2392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26 (33.3)</a:t>
                      </a:r>
                    </a:p>
                  </a:txBody>
                  <a:tcPr marL="11433" marR="11433" marT="11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CA5">
                        <a:alpha val="2392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44 (26.5)</a:t>
                      </a:r>
                    </a:p>
                  </a:txBody>
                  <a:tcPr marL="11433" marR="11433" marT="11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CA5">
                        <a:alpha val="2392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0.27</a:t>
                      </a:r>
                    </a:p>
                  </a:txBody>
                  <a:tcPr marL="11433" marR="11433" marT="11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CA5">
                        <a:alpha val="2392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38 (34.9)</a:t>
                      </a:r>
                    </a:p>
                  </a:txBody>
                  <a:tcPr marL="11433" marR="11433" marT="11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CA5">
                        <a:alpha val="2392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17 (35.4)</a:t>
                      </a:r>
                    </a:p>
                  </a:txBody>
                  <a:tcPr marL="11433" marR="11433" marT="11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CA5">
                        <a:alpha val="2392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0.94</a:t>
                      </a:r>
                    </a:p>
                  </a:txBody>
                  <a:tcPr marL="11433" marR="11433" marT="11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CA5">
                        <a:alpha val="2392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44842"/>
                  </a:ext>
                </a:extLst>
              </a:tr>
              <a:tr h="422397">
                <a:tc>
                  <a:txBody>
                    <a:bodyPr/>
                    <a:lstStyle/>
                    <a:p>
                      <a:pPr algn="l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Short wait times</a:t>
                      </a:r>
                    </a:p>
                  </a:txBody>
                  <a:tcPr marL="54877" marR="54877" marT="11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CA5">
                        <a:alpha val="2392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122 (30.4)</a:t>
                      </a:r>
                    </a:p>
                  </a:txBody>
                  <a:tcPr marL="11433" marR="11433" marT="11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CA5">
                        <a:alpha val="2392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21 (26.9)</a:t>
                      </a:r>
                    </a:p>
                  </a:txBody>
                  <a:tcPr marL="11433" marR="11433" marT="11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CA5">
                        <a:alpha val="2392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46 (27.2)</a:t>
                      </a:r>
                    </a:p>
                  </a:txBody>
                  <a:tcPr marL="11433" marR="11433" marT="11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CA5">
                        <a:alpha val="2392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0.90</a:t>
                      </a:r>
                    </a:p>
                  </a:txBody>
                  <a:tcPr marL="11433" marR="11433" marT="11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CA5">
                        <a:alpha val="2392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46 (42.2)</a:t>
                      </a:r>
                    </a:p>
                  </a:txBody>
                  <a:tcPr marL="11433" marR="11433" marT="11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CA5">
                        <a:alpha val="2392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 (18.8)</a:t>
                      </a:r>
                    </a:p>
                  </a:txBody>
                  <a:tcPr marL="11433" marR="11433" marT="11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CA5">
                        <a:alpha val="2392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0.005</a:t>
                      </a:r>
                    </a:p>
                  </a:txBody>
                  <a:tcPr marL="11433" marR="11433" marT="11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CA5">
                        <a:alpha val="2392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8302296"/>
                  </a:ext>
                </a:extLst>
              </a:tr>
              <a:tr h="422397">
                <a:tc>
                  <a:txBody>
                    <a:bodyPr/>
                    <a:lstStyle/>
                    <a:p>
                      <a:pPr algn="l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Close to work</a:t>
                      </a:r>
                    </a:p>
                  </a:txBody>
                  <a:tcPr marL="54877" marR="54877" marT="11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CA5">
                        <a:alpha val="2392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116 (29.0)</a:t>
                      </a:r>
                    </a:p>
                  </a:txBody>
                  <a:tcPr marL="11433" marR="11433" marT="11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CA5">
                        <a:alpha val="2392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30 (38.5)</a:t>
                      </a:r>
                    </a:p>
                  </a:txBody>
                  <a:tcPr marL="11433" marR="11433" marT="11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CA5">
                        <a:alpha val="2392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60 (36.1)</a:t>
                      </a:r>
                    </a:p>
                  </a:txBody>
                  <a:tcPr marL="11433" marR="11433" marT="11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CA5">
                        <a:alpha val="2392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0.73</a:t>
                      </a:r>
                    </a:p>
                  </a:txBody>
                  <a:tcPr marL="11433" marR="11433" marT="11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CA5">
                        <a:alpha val="2392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18 (16.5)</a:t>
                      </a:r>
                    </a:p>
                  </a:txBody>
                  <a:tcPr marL="11433" marR="11433" marT="11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CA5">
                        <a:alpha val="2392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 (16.7)</a:t>
                      </a:r>
                    </a:p>
                  </a:txBody>
                  <a:tcPr marL="11433" marR="11433" marT="11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CA5">
                        <a:alpha val="2392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0.98</a:t>
                      </a:r>
                    </a:p>
                  </a:txBody>
                  <a:tcPr marL="11433" marR="11433" marT="11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CA5">
                        <a:alpha val="2392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0674440"/>
                  </a:ext>
                </a:extLst>
              </a:tr>
            </a:tbl>
          </a:graphicData>
        </a:graphic>
      </p:graphicFrame>
      <p:sp>
        <p:nvSpPr>
          <p:cNvPr id="35" name="Rectangle 34">
            <a:extLst>
              <a:ext uri="{FF2B5EF4-FFF2-40B4-BE49-F238E27FC236}">
                <a16:creationId xmlns:a16="http://schemas.microsoft.com/office/drawing/2014/main" id="{A2511B0D-45D5-1241-8016-B6AC2F9A26D7}"/>
              </a:ext>
            </a:extLst>
          </p:cNvPr>
          <p:cNvSpPr/>
          <p:nvPr/>
        </p:nvSpPr>
        <p:spPr>
          <a:xfrm>
            <a:off x="11946564" y="16879312"/>
            <a:ext cx="11900097" cy="6464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1" b="1" dirty="0">
                <a:latin typeface="Calibri" panose="020F0502020204030204" pitchFamily="34" charset="0"/>
                <a:ea typeface="Calibri" charset="0"/>
                <a:cs typeface="Calibri" panose="020F0502020204030204" pitchFamily="34" charset="0"/>
              </a:rPr>
              <a:t>Table 2. </a:t>
            </a:r>
            <a:r>
              <a:rPr lang="en-US" sz="3601" b="1" dirty="0">
                <a:latin typeface="Calibri" panose="020F0502020204030204" pitchFamily="34" charset="0"/>
                <a:cs typeface="Calibri" panose="020F0502020204030204" pitchFamily="34" charset="0"/>
              </a:rPr>
              <a:t>Barriers and facilitators to TB care engagement</a:t>
            </a:r>
            <a:endParaRPr lang="en-US" sz="360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1DECC7F-9FAD-5F42-870D-F8D6F28472F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546800" y="15564654"/>
            <a:ext cx="3978819" cy="1499352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DEEA05C8-AC58-E14D-8BB4-3071C86C4595}"/>
              </a:ext>
            </a:extLst>
          </p:cNvPr>
          <p:cNvSpPr/>
          <p:nvPr/>
        </p:nvSpPr>
        <p:spPr>
          <a:xfrm>
            <a:off x="31546800" y="4311753"/>
            <a:ext cx="9311249" cy="66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700" b="1" dirty="0">
                <a:latin typeface="Calibri" panose="020F0502020204030204" pitchFamily="34" charset="0"/>
                <a:ea typeface="Calibri" charset="0"/>
                <a:cs typeface="Calibri" panose="020F0502020204030204" pitchFamily="34" charset="0"/>
              </a:rPr>
              <a:t>Figure 2. </a:t>
            </a:r>
            <a:r>
              <a:rPr lang="en-US" sz="3700" b="1" dirty="0">
                <a:latin typeface="Calibri" panose="020F0502020204030204" pitchFamily="34" charset="0"/>
                <a:cs typeface="Calibri" panose="020F0502020204030204" pitchFamily="34" charset="0"/>
              </a:rPr>
              <a:t>Total duration of TB pathway (n=390)</a:t>
            </a:r>
            <a:endParaRPr lang="en-US" sz="3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Kerkhoff_2">
            <a:hlinkClick r:id="" action="ppaction://media"/>
            <a:extLst>
              <a:ext uri="{FF2B5EF4-FFF2-40B4-BE49-F238E27FC236}">
                <a16:creationId xmlns:a16="http://schemas.microsoft.com/office/drawing/2014/main" id="{8D3A8D22-18F2-8E43-89E2-BED35FABB9D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2437502" y="14236808"/>
            <a:ext cx="3395791" cy="3395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447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582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UCSF - For Print">
      <a:dk1>
        <a:srgbClr val="121930"/>
      </a:dk1>
      <a:lt1>
        <a:srgbClr val="FFFFFF"/>
      </a:lt1>
      <a:dk2>
        <a:srgbClr val="121930"/>
      </a:dk2>
      <a:lt2>
        <a:srgbClr val="FFFFFF"/>
      </a:lt2>
      <a:accent1>
        <a:srgbClr val="0089BC"/>
      </a:accent1>
      <a:accent2>
        <a:srgbClr val="009CA5"/>
      </a:accent2>
      <a:accent3>
        <a:srgbClr val="94BD3D"/>
      </a:accent3>
      <a:accent4>
        <a:srgbClr val="E6772F"/>
      </a:accent4>
      <a:accent5>
        <a:srgbClr val="C3C9C8"/>
      </a:accent5>
      <a:accent6>
        <a:srgbClr val="6B669F"/>
      </a:accent6>
      <a:hlink>
        <a:srgbClr val="0089BC"/>
      </a:hlink>
      <a:folHlink>
        <a:srgbClr val="5F5F5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11508</TotalTime>
  <Words>1644</Words>
  <Application>Microsoft Macintosh PowerPoint</Application>
  <PresentationFormat>Custom</PresentationFormat>
  <Paragraphs>341</Paragraphs>
  <Slides>1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Company>LekasMiller Design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Designer</dc:creator>
  <cp:lastModifiedBy>Microsoft Office User</cp:lastModifiedBy>
  <cp:revision>227</cp:revision>
  <cp:lastPrinted>2019-09-26T14:56:40Z</cp:lastPrinted>
  <dcterms:created xsi:type="dcterms:W3CDTF">2015-11-13T18:01:40Z</dcterms:created>
  <dcterms:modified xsi:type="dcterms:W3CDTF">2020-06-27T00:07:59Z</dcterms:modified>
</cp:coreProperties>
</file>