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3" autoAdjust="0"/>
    <p:restoredTop sz="94660"/>
  </p:normalViewPr>
  <p:slideViewPr>
    <p:cSldViewPr snapToGrid="0">
      <p:cViewPr varScale="1">
        <p:scale>
          <a:sx n="26" d="100"/>
          <a:sy n="26" d="100"/>
        </p:scale>
        <p:origin x="19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1172"/>
            <a:ext cx="42803763" cy="3444546"/>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6" name="Text Box 4"/>
          <p:cNvSpPr txBox="1">
            <a:spLocks noChangeArrowheads="1"/>
          </p:cNvSpPr>
          <p:nvPr/>
        </p:nvSpPr>
        <p:spPr bwMode="auto">
          <a:xfrm>
            <a:off x="15058103" y="17718694"/>
            <a:ext cx="27637235" cy="1501491"/>
          </a:xfrm>
          <a:prstGeom prst="rect">
            <a:avLst/>
          </a:prstGeom>
          <a:solidFill>
            <a:srgbClr val="E72240"/>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7200" b="1" dirty="0">
                <a:solidFill>
                  <a:schemeClr val="bg1"/>
                </a:solidFill>
                <a:latin typeface="Arial" panose="020B0604020202020204" pitchFamily="34" charset="0"/>
              </a:rPr>
              <a:t>Findings and Conclusions </a:t>
            </a:r>
          </a:p>
        </p:txBody>
      </p:sp>
      <p:sp>
        <p:nvSpPr>
          <p:cNvPr id="7" name="Text Box 5"/>
          <p:cNvSpPr txBox="1">
            <a:spLocks noChangeArrowheads="1"/>
          </p:cNvSpPr>
          <p:nvPr/>
        </p:nvSpPr>
        <p:spPr bwMode="auto">
          <a:xfrm>
            <a:off x="3628102" y="305805"/>
            <a:ext cx="34334245" cy="15193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000" b="1" dirty="0">
                <a:solidFill>
                  <a:schemeClr val="bg1"/>
                </a:solidFill>
                <a:latin typeface="Arial" panose="020B0604020202020204" pitchFamily="34" charset="0"/>
              </a:rPr>
              <a:t>Infant Morbidities Differentials of HIV Positive Mothers with Known Vaginal Dysbiosis Status: </a:t>
            </a:r>
          </a:p>
          <a:p>
            <a:pPr algn="ctr" defTabSz="525571" eaLnBrk="0" fontAlgn="base" hangingPunct="0">
              <a:spcBef>
                <a:spcPct val="0"/>
              </a:spcBef>
              <a:spcAft>
                <a:spcPct val="0"/>
              </a:spcAft>
            </a:pPr>
            <a:r>
              <a:rPr lang="en-US" altLang="en-US" sz="5000" b="1" dirty="0">
                <a:solidFill>
                  <a:schemeClr val="bg1"/>
                </a:solidFill>
                <a:latin typeface="Arial" panose="020B0604020202020204" pitchFamily="34" charset="0"/>
              </a:rPr>
              <a:t>A Statistical Analysis with a Skewed Binary Outcome using Generalized Estimating Equations</a:t>
            </a:r>
            <a:endParaRPr lang="en-US" altLang="en-US" sz="50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3248898" y="1864145"/>
            <a:ext cx="35612562" cy="109910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500" dirty="0">
                <a:solidFill>
                  <a:schemeClr val="bg1"/>
                </a:solidFill>
                <a:latin typeface="Arial" panose="020B0604020202020204" pitchFamily="34" charset="0"/>
              </a:rPr>
              <a:t>Ngugi Mwenda</a:t>
            </a:r>
            <a:r>
              <a:rPr lang="en-US" altLang="en-US" sz="3500" baseline="30000" dirty="0">
                <a:solidFill>
                  <a:schemeClr val="bg1"/>
                </a:solidFill>
                <a:latin typeface="Arial" panose="020B0604020202020204" pitchFamily="34" charset="0"/>
              </a:rPr>
              <a:t>1*</a:t>
            </a:r>
            <a:r>
              <a:rPr lang="en-US" altLang="en-US" sz="3500" dirty="0">
                <a:solidFill>
                  <a:schemeClr val="bg1"/>
                </a:solidFill>
                <a:latin typeface="Arial" panose="020B0604020202020204" pitchFamily="34" charset="0"/>
              </a:rPr>
              <a:t>, Ruth Nduati</a:t>
            </a:r>
            <a:r>
              <a:rPr lang="en-US" altLang="en-US" sz="3500" baseline="30000" dirty="0">
                <a:solidFill>
                  <a:schemeClr val="bg1"/>
                </a:solidFill>
                <a:latin typeface="Arial" panose="020B0604020202020204" pitchFamily="34" charset="0"/>
              </a:rPr>
              <a:t>2</a:t>
            </a:r>
            <a:r>
              <a:rPr lang="en-US" altLang="en-US" sz="3500" dirty="0">
                <a:solidFill>
                  <a:schemeClr val="bg1"/>
                </a:solidFill>
                <a:latin typeface="Arial" panose="020B0604020202020204" pitchFamily="34" charset="0"/>
              </a:rPr>
              <a:t>, Mathew Kosgei</a:t>
            </a:r>
            <a:r>
              <a:rPr lang="en-US" altLang="en-US" sz="3500" baseline="30000" dirty="0">
                <a:solidFill>
                  <a:schemeClr val="bg1"/>
                </a:solidFill>
                <a:latin typeface="Arial" panose="020B0604020202020204" pitchFamily="34" charset="0"/>
              </a:rPr>
              <a:t>1</a:t>
            </a:r>
            <a:r>
              <a:rPr lang="en-US" altLang="en-US" sz="3500" dirty="0">
                <a:solidFill>
                  <a:schemeClr val="bg1"/>
                </a:solidFill>
                <a:latin typeface="Arial" panose="020B0604020202020204" pitchFamily="34" charset="0"/>
              </a:rPr>
              <a:t>, Gregory Kerich</a:t>
            </a:r>
            <a:r>
              <a:rPr lang="en-US" altLang="en-US" sz="3500" baseline="30000" dirty="0">
                <a:solidFill>
                  <a:schemeClr val="bg1"/>
                </a:solidFill>
                <a:latin typeface="Arial" panose="020B0604020202020204" pitchFamily="34" charset="0"/>
              </a:rPr>
              <a:t>1</a:t>
            </a:r>
          </a:p>
          <a:p>
            <a:pPr algn="ctr" defTabSz="525571" eaLnBrk="0" fontAlgn="base" hangingPunct="0">
              <a:spcBef>
                <a:spcPct val="0"/>
              </a:spcBef>
              <a:spcAft>
                <a:spcPct val="0"/>
              </a:spcAft>
            </a:pPr>
            <a:r>
              <a:rPr lang="en-US" altLang="en-US" sz="3500" baseline="30000" dirty="0">
                <a:solidFill>
                  <a:schemeClr val="bg1"/>
                </a:solidFill>
                <a:latin typeface="Arial" panose="020B0604020202020204" pitchFamily="34" charset="0"/>
              </a:rPr>
              <a:t>1</a:t>
            </a:r>
            <a:r>
              <a:rPr lang="en-US" altLang="en-US" sz="3500" dirty="0">
                <a:solidFill>
                  <a:schemeClr val="bg1"/>
                </a:solidFill>
                <a:latin typeface="Arial" panose="020B0604020202020204" pitchFamily="34" charset="0"/>
              </a:rPr>
              <a:t>School of Science and Aerospace Studies, Department of Mathematics, Physics and Computing, Moi University, Kenya, </a:t>
            </a:r>
            <a:r>
              <a:rPr lang="en-US" altLang="en-US" sz="3500" baseline="30000" dirty="0">
                <a:solidFill>
                  <a:schemeClr val="bg1"/>
                </a:solidFill>
                <a:latin typeface="Arial" panose="020B0604020202020204" pitchFamily="34" charset="0"/>
              </a:rPr>
              <a:t>2</a:t>
            </a:r>
            <a:r>
              <a:rPr lang="en-US" altLang="en-US" sz="3500" dirty="0">
                <a:solidFill>
                  <a:schemeClr val="bg1"/>
                </a:solidFill>
                <a:latin typeface="Arial" panose="020B0604020202020204" pitchFamily="34" charset="0"/>
              </a:rPr>
              <a:t>Department of Pediatrics, University of Nairobi, Kenya</a:t>
            </a:r>
          </a:p>
          <a:p>
            <a:pPr defTabSz="525571" eaLnBrk="0" fontAlgn="base" hangingPunct="0">
              <a:spcBef>
                <a:spcPct val="0"/>
              </a:spcBef>
              <a:spcAft>
                <a:spcPct val="0"/>
              </a:spcAft>
            </a:pPr>
            <a:r>
              <a:rPr lang="en-US" altLang="en-US" sz="2800" dirty="0">
                <a:solidFill>
                  <a:schemeClr val="bg1"/>
                </a:solidFill>
                <a:latin typeface="Arial" panose="020B0604020202020204" pitchFamily="34" charset="0"/>
              </a:rPr>
              <a:t>                                  </a:t>
            </a:r>
            <a:r>
              <a:rPr lang="en-US" altLang="en-US" sz="2800" b="1" dirty="0">
                <a:solidFill>
                  <a:schemeClr val="bg1"/>
                </a:solidFill>
                <a:latin typeface="Arial" panose="020B0604020202020204" pitchFamily="34" charset="0"/>
              </a:rPr>
              <a:t>*</a:t>
            </a:r>
            <a:r>
              <a:rPr lang="en-US" altLang="en-US" sz="2000" dirty="0">
                <a:solidFill>
                  <a:schemeClr val="bg1"/>
                </a:solidFill>
                <a:latin typeface="Arial" panose="020B0604020202020204" pitchFamily="34" charset="0"/>
              </a:rPr>
              <a:t>CORRESPONDING AUTHOR, Ngugi Mwenda, P.O Box 30266-00100, </a:t>
            </a:r>
            <a:r>
              <a:rPr lang="en-US" altLang="en-US" sz="2000" dirty="0" err="1">
                <a:solidFill>
                  <a:schemeClr val="bg1"/>
                </a:solidFill>
                <a:latin typeface="Arial" panose="020B0604020202020204" pitchFamily="34" charset="0"/>
              </a:rPr>
              <a:t>Nairobi,Kenya</a:t>
            </a:r>
            <a:r>
              <a:rPr lang="en-US" altLang="en-US" sz="2000" dirty="0">
                <a:solidFill>
                  <a:schemeClr val="bg1"/>
                </a:solidFill>
                <a:latin typeface="Arial" panose="020B0604020202020204" pitchFamily="34" charset="0"/>
              </a:rPr>
              <a:t>. Email: samwenda87@gmail.com </a:t>
            </a:r>
          </a:p>
          <a:p>
            <a:pPr algn="ctr" defTabSz="525571" eaLnBrk="0" fontAlgn="base" hangingPunct="0">
              <a:spcBef>
                <a:spcPct val="0"/>
              </a:spcBef>
              <a:spcAft>
                <a:spcPct val="0"/>
              </a:spcAft>
            </a:pPr>
            <a:endParaRPr lang="en-US" altLang="en-US" sz="3600" dirty="0">
              <a:solidFill>
                <a:schemeClr val="bg1"/>
              </a:solidFill>
              <a:latin typeface="Arial" panose="020B0604020202020204" pitchFamily="34" charset="0"/>
            </a:endParaRPr>
          </a:p>
          <a:p>
            <a:pPr algn="ctr" defTabSz="525571" eaLnBrk="0" fontAlgn="base" hangingPunct="0">
              <a:spcBef>
                <a:spcPct val="0"/>
              </a:spcBef>
              <a:spcAft>
                <a:spcPct val="0"/>
              </a:spcAft>
            </a:pPr>
            <a:endParaRPr lang="en-US" altLang="en-US" sz="2300" dirty="0">
              <a:solidFill>
                <a:schemeClr val="bg1"/>
              </a:solidFill>
              <a:latin typeface="Arial" panose="020B0604020202020204" pitchFamily="34" charset="0"/>
            </a:endParaRPr>
          </a:p>
        </p:txBody>
      </p:sp>
      <p:sp>
        <p:nvSpPr>
          <p:cNvPr id="2" name="Rectangle 1"/>
          <p:cNvSpPr/>
          <p:nvPr/>
        </p:nvSpPr>
        <p:spPr>
          <a:xfrm>
            <a:off x="0" y="28465486"/>
            <a:ext cx="42803763" cy="173344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460467197"/>
              </p:ext>
            </p:extLst>
          </p:nvPr>
        </p:nvGraphicFramePr>
        <p:xfrm>
          <a:off x="28383198" y="5793558"/>
          <a:ext cx="14312140" cy="5276850"/>
        </p:xfrm>
        <a:graphic>
          <a:graphicData uri="http://schemas.openxmlformats.org/drawingml/2006/table">
            <a:tbl>
              <a:tblPr firstRow="1" firstCol="1" bandRow="1">
                <a:tableStyleId>{08FB837D-C827-4EFA-A057-4D05807E0F7C}</a:tableStyleId>
              </a:tblPr>
              <a:tblGrid>
                <a:gridCol w="1991254">
                  <a:extLst>
                    <a:ext uri="{9D8B030D-6E8A-4147-A177-3AD203B41FA5}">
                      <a16:colId xmlns:a16="http://schemas.microsoft.com/office/drawing/2014/main" val="4243284352"/>
                    </a:ext>
                  </a:extLst>
                </a:gridCol>
                <a:gridCol w="1991254">
                  <a:extLst>
                    <a:ext uri="{9D8B030D-6E8A-4147-A177-3AD203B41FA5}">
                      <a16:colId xmlns:a16="http://schemas.microsoft.com/office/drawing/2014/main" val="2506149688"/>
                    </a:ext>
                  </a:extLst>
                </a:gridCol>
                <a:gridCol w="1991254">
                  <a:extLst>
                    <a:ext uri="{9D8B030D-6E8A-4147-A177-3AD203B41FA5}">
                      <a16:colId xmlns:a16="http://schemas.microsoft.com/office/drawing/2014/main" val="2083330273"/>
                    </a:ext>
                  </a:extLst>
                </a:gridCol>
                <a:gridCol w="1991254">
                  <a:extLst>
                    <a:ext uri="{9D8B030D-6E8A-4147-A177-3AD203B41FA5}">
                      <a16:colId xmlns:a16="http://schemas.microsoft.com/office/drawing/2014/main" val="750804877"/>
                    </a:ext>
                  </a:extLst>
                </a:gridCol>
                <a:gridCol w="373362">
                  <a:extLst>
                    <a:ext uri="{9D8B030D-6E8A-4147-A177-3AD203B41FA5}">
                      <a16:colId xmlns:a16="http://schemas.microsoft.com/office/drawing/2014/main" val="87545058"/>
                    </a:ext>
                  </a:extLst>
                </a:gridCol>
                <a:gridCol w="1991254">
                  <a:extLst>
                    <a:ext uri="{9D8B030D-6E8A-4147-A177-3AD203B41FA5}">
                      <a16:colId xmlns:a16="http://schemas.microsoft.com/office/drawing/2014/main" val="934120788"/>
                    </a:ext>
                  </a:extLst>
                </a:gridCol>
                <a:gridCol w="1991254">
                  <a:extLst>
                    <a:ext uri="{9D8B030D-6E8A-4147-A177-3AD203B41FA5}">
                      <a16:colId xmlns:a16="http://schemas.microsoft.com/office/drawing/2014/main" val="4056175033"/>
                    </a:ext>
                  </a:extLst>
                </a:gridCol>
                <a:gridCol w="1991254">
                  <a:extLst>
                    <a:ext uri="{9D8B030D-6E8A-4147-A177-3AD203B41FA5}">
                      <a16:colId xmlns:a16="http://schemas.microsoft.com/office/drawing/2014/main" val="708820752"/>
                    </a:ext>
                  </a:extLst>
                </a:gridCol>
              </a:tblGrid>
              <a:tr h="511649">
                <a:tc>
                  <a:txBody>
                    <a:bodyPr/>
                    <a:lstStyle/>
                    <a:p>
                      <a:pPr algn="l" fontAlgn="ctr"/>
                      <a:r>
                        <a:rPr lang="en-US" sz="3400" u="none" strike="noStrike" dirty="0">
                          <a:effectLst/>
                          <a:latin typeface="+mn-lt"/>
                        </a:rPr>
                        <a:t> </a:t>
                      </a:r>
                      <a:endParaRPr lang="en-US" sz="3400" b="0" i="0" u="none" strike="noStrike" dirty="0">
                        <a:solidFill>
                          <a:srgbClr val="000000"/>
                        </a:solidFill>
                        <a:effectLst/>
                        <a:latin typeface="+mn-lt"/>
                      </a:endParaRPr>
                    </a:p>
                  </a:txBody>
                  <a:tcPr marL="9525" marR="9525" marT="9525" marB="0" anchor="ctr"/>
                </a:tc>
                <a:tc gridSpan="3">
                  <a:txBody>
                    <a:bodyPr/>
                    <a:lstStyle/>
                    <a:p>
                      <a:pPr algn="ctr" fontAlgn="ctr"/>
                      <a:r>
                        <a:rPr lang="en-US" sz="3400" u="none" strike="noStrike" dirty="0">
                          <a:effectLst/>
                          <a:latin typeface="+mn-lt"/>
                        </a:rPr>
                        <a:t>GEE</a:t>
                      </a:r>
                      <a:endParaRPr lang="en-US" sz="3400" b="1"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l" fontAlgn="ctr"/>
                      <a:r>
                        <a:rPr lang="en-US" sz="3400" u="none" strike="noStrike">
                          <a:effectLst/>
                          <a:latin typeface="+mn-lt"/>
                        </a:rPr>
                        <a:t> </a:t>
                      </a:r>
                      <a:endParaRPr lang="en-US" sz="3400" b="1" i="0" u="none" strike="noStrike">
                        <a:solidFill>
                          <a:srgbClr val="000000"/>
                        </a:solidFill>
                        <a:effectLst/>
                        <a:latin typeface="+mn-lt"/>
                      </a:endParaRPr>
                    </a:p>
                  </a:txBody>
                  <a:tcPr marL="9525" marR="9525" marT="9525" marB="0" anchor="ctr"/>
                </a:tc>
                <a:tc gridSpan="3">
                  <a:txBody>
                    <a:bodyPr/>
                    <a:lstStyle/>
                    <a:p>
                      <a:pPr algn="ctr" fontAlgn="ctr"/>
                      <a:r>
                        <a:rPr lang="en-US" sz="3400" u="none" strike="noStrike" dirty="0">
                          <a:effectLst/>
                          <a:latin typeface="+mn-lt"/>
                        </a:rPr>
                        <a:t>SGEE</a:t>
                      </a:r>
                      <a:endParaRPr lang="en-US" sz="3400" b="1"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6651714"/>
                  </a:ext>
                </a:extLst>
              </a:tr>
              <a:tr h="511649">
                <a:tc>
                  <a:txBody>
                    <a:bodyPr/>
                    <a:lstStyle/>
                    <a:p>
                      <a:pPr algn="l" fontAlgn="ctr"/>
                      <a:r>
                        <a:rPr lang="en-US" sz="3400" u="none" strike="noStrike" dirty="0">
                          <a:effectLst/>
                          <a:latin typeface="+mn-lt"/>
                        </a:rPr>
                        <a:t>Effect</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Estimates</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SE</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p-value</a:t>
                      </a:r>
                      <a:endParaRPr lang="en-US" sz="3400" b="0" i="0" u="none" strike="noStrike" dirty="0">
                        <a:solidFill>
                          <a:srgbClr val="000000"/>
                        </a:solidFill>
                        <a:effectLst/>
                        <a:latin typeface="+mn-lt"/>
                      </a:endParaRPr>
                    </a:p>
                  </a:txBody>
                  <a:tcPr marL="9525" marR="9525" marT="9525" marB="0" anchor="ctr"/>
                </a:tc>
                <a:tc>
                  <a:txBody>
                    <a:bodyPr/>
                    <a:lstStyle/>
                    <a:p>
                      <a:pPr algn="l" fontAlgn="b"/>
                      <a:r>
                        <a:rPr lang="en-US" sz="3400" u="none" strike="noStrike">
                          <a:effectLst/>
                          <a:latin typeface="+mn-lt"/>
                        </a:rPr>
                        <a:t> </a:t>
                      </a:r>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a:effectLst/>
                          <a:latin typeface="+mn-lt"/>
                        </a:rPr>
                        <a:t>Estimates</a:t>
                      </a:r>
                      <a:endParaRPr lang="en-US" sz="3400" b="0" i="0" u="none" strike="noStrike">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SE</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a:effectLst/>
                          <a:latin typeface="+mn-lt"/>
                        </a:rPr>
                        <a:t>p-value</a:t>
                      </a:r>
                      <a:endParaRPr lang="en-US" sz="3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140872121"/>
                  </a:ext>
                </a:extLst>
              </a:tr>
              <a:tr h="511649">
                <a:tc>
                  <a:txBody>
                    <a:bodyPr/>
                    <a:lstStyle/>
                    <a:p>
                      <a:pPr algn="l" fontAlgn="ctr"/>
                      <a:r>
                        <a:rPr lang="en-US" sz="3400" u="none" strike="noStrike" dirty="0">
                          <a:effectLst/>
                          <a:latin typeface="+mn-lt"/>
                        </a:rPr>
                        <a:t>Intercept</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0.119</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0.267</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0.667</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0.043</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0.245</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0.858</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12400172"/>
                  </a:ext>
                </a:extLst>
              </a:tr>
              <a:tr h="511649">
                <a:tc>
                  <a:txBody>
                    <a:bodyPr/>
                    <a:lstStyle/>
                    <a:p>
                      <a:pPr algn="l" fontAlgn="ctr"/>
                      <a:r>
                        <a:rPr lang="en-US" sz="3400" u="none" strike="noStrike" dirty="0">
                          <a:effectLst/>
                          <a:latin typeface="+mn-lt"/>
                        </a:rPr>
                        <a:t>Breast</a:t>
                      </a:r>
                      <a:r>
                        <a:rPr lang="en-US" sz="3400" u="none" strike="noStrike" baseline="0" dirty="0">
                          <a:effectLst/>
                          <a:latin typeface="+mn-lt"/>
                        </a:rPr>
                        <a:t> fed</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-0.052</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0.137</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0.74</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-0.058</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a:effectLst/>
                          <a:latin typeface="+mn-lt"/>
                        </a:rPr>
                        <a:t>0.126</a:t>
                      </a:r>
                      <a:endParaRPr lang="en-US" sz="3400" b="0" i="0" u="none" strike="noStrike">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0.671</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08792051"/>
                  </a:ext>
                </a:extLst>
              </a:tr>
              <a:tr h="511649">
                <a:tc>
                  <a:txBody>
                    <a:bodyPr/>
                    <a:lstStyle/>
                    <a:p>
                      <a:pPr algn="l" fontAlgn="ctr"/>
                      <a:r>
                        <a:rPr lang="en-US" sz="3400" u="none" strike="noStrike" dirty="0">
                          <a:effectLst/>
                          <a:latin typeface="+mn-lt"/>
                        </a:rPr>
                        <a:t>Weight</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-0.062</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0.067</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0.384</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dirty="0">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-0.076</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0.062</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0.214</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112945768"/>
                  </a:ext>
                </a:extLst>
              </a:tr>
              <a:tr h="511649">
                <a:tc>
                  <a:txBody>
                    <a:bodyPr/>
                    <a:lstStyle/>
                    <a:p>
                      <a:pPr algn="l" fontAlgn="ctr"/>
                      <a:r>
                        <a:rPr lang="en-US" sz="3400" u="none" strike="noStrike" dirty="0">
                          <a:effectLst/>
                          <a:latin typeface="+mn-lt"/>
                        </a:rPr>
                        <a:t>HIV</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0.216</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0.234</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0.508</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dirty="0">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0.253</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a:effectLst/>
                          <a:latin typeface="+mn-lt"/>
                        </a:rPr>
                        <a:t>0.208</a:t>
                      </a:r>
                      <a:endParaRPr lang="en-US" sz="3400" b="0" i="0" u="none" strike="noStrike">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0.317</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77797895"/>
                  </a:ext>
                </a:extLst>
              </a:tr>
              <a:tr h="511649">
                <a:tc>
                  <a:txBody>
                    <a:bodyPr/>
                    <a:lstStyle/>
                    <a:p>
                      <a:pPr algn="l" fontAlgn="ctr"/>
                      <a:r>
                        <a:rPr lang="en-US" sz="3400" u="none" strike="noStrike" dirty="0">
                          <a:effectLst/>
                          <a:latin typeface="+mn-lt"/>
                        </a:rPr>
                        <a:t>Male</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-0.359</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0.148</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0.031*</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dirty="0">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-0.369</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0.135</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0.01*</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62387241"/>
                  </a:ext>
                </a:extLst>
              </a:tr>
              <a:tr h="511649">
                <a:tc>
                  <a:txBody>
                    <a:bodyPr/>
                    <a:lstStyle/>
                    <a:p>
                      <a:pPr algn="l" fontAlgn="ctr"/>
                      <a:r>
                        <a:rPr lang="en-US" sz="3400" u="none" strike="noStrike" dirty="0">
                          <a:effectLst/>
                          <a:latin typeface="+mn-lt"/>
                        </a:rPr>
                        <a:t>Time</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0.135</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0.071</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0.075</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0.15</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0.065</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0.022</a:t>
                      </a:r>
                      <a:endParaRPr lang="en-US" sz="3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59055411"/>
                  </a:ext>
                </a:extLst>
              </a:tr>
              <a:tr h="511649">
                <a:tc>
                  <a:txBody>
                    <a:bodyPr/>
                    <a:lstStyle/>
                    <a:p>
                      <a:pPr algn="l" fontAlgn="ctr"/>
                      <a:r>
                        <a:rPr lang="en-US" sz="3400" u="none" strike="noStrike" dirty="0">
                          <a:effectLst/>
                          <a:latin typeface="+mn-lt"/>
                        </a:rPr>
                        <a:t>BV</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a:effectLst/>
                          <a:latin typeface="+mn-lt"/>
                        </a:rPr>
                        <a:t>1.001</a:t>
                      </a:r>
                      <a:endParaRPr lang="en-US" sz="3400" b="0" i="0" u="none" strike="noStrike">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0.533</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0.272</a:t>
                      </a:r>
                      <a:endParaRPr lang="en-US" sz="3400" b="0" i="0" u="none" strike="noStrike" dirty="0">
                        <a:solidFill>
                          <a:srgbClr val="000000"/>
                        </a:solidFill>
                        <a:effectLst/>
                        <a:latin typeface="+mn-lt"/>
                      </a:endParaRPr>
                    </a:p>
                  </a:txBody>
                  <a:tcPr marL="9525" marR="9525" marT="9525" marB="0" anchor="ctr"/>
                </a:tc>
                <a:tc>
                  <a:txBody>
                    <a:bodyPr/>
                    <a:lstStyle/>
                    <a:p>
                      <a:pPr algn="l" fontAlgn="b"/>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1.494</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0.421</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0.001**</a:t>
                      </a:r>
                      <a:endParaRPr lang="en-US" sz="3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24780849"/>
                  </a:ext>
                </a:extLst>
              </a:tr>
              <a:tr h="511649">
                <a:tc>
                  <a:txBody>
                    <a:bodyPr/>
                    <a:lstStyle/>
                    <a:p>
                      <a:pPr algn="l" fontAlgn="ctr"/>
                      <a:r>
                        <a:rPr lang="en-US" sz="3400" u="none" strike="noStrike" dirty="0">
                          <a:effectLst/>
                          <a:latin typeface="+mn-lt"/>
                        </a:rPr>
                        <a:t>BV*Time</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-0.191</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0.107</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0.24</a:t>
                      </a:r>
                      <a:endParaRPr lang="en-US" sz="3400" b="0" i="0" u="none" strike="noStrike" dirty="0">
                        <a:solidFill>
                          <a:srgbClr val="000000"/>
                        </a:solidFill>
                        <a:effectLst/>
                        <a:latin typeface="+mn-lt"/>
                      </a:endParaRPr>
                    </a:p>
                  </a:txBody>
                  <a:tcPr marL="9525" marR="9525" marT="9525" marB="0" anchor="ctr"/>
                </a:tc>
                <a:tc>
                  <a:txBody>
                    <a:bodyPr/>
                    <a:lstStyle/>
                    <a:p>
                      <a:pPr algn="l" fontAlgn="b"/>
                      <a:r>
                        <a:rPr lang="en-US" sz="3400" u="none" strike="noStrike">
                          <a:effectLst/>
                          <a:latin typeface="+mn-lt"/>
                        </a:rPr>
                        <a:t> </a:t>
                      </a:r>
                      <a:endParaRPr lang="en-US" sz="3400" b="0" i="0" u="none" strike="noStrike">
                        <a:solidFill>
                          <a:srgbClr val="000000"/>
                        </a:solidFill>
                        <a:effectLst/>
                        <a:latin typeface="+mn-lt"/>
                      </a:endParaRPr>
                    </a:p>
                  </a:txBody>
                  <a:tcPr marL="9525" marR="9525" marT="9525" marB="0" anchor="b"/>
                </a:tc>
                <a:tc>
                  <a:txBody>
                    <a:bodyPr/>
                    <a:lstStyle/>
                    <a:p>
                      <a:pPr algn="l" fontAlgn="ctr"/>
                      <a:r>
                        <a:rPr lang="en-US" sz="3400" u="none" strike="noStrike" dirty="0">
                          <a:effectLst/>
                          <a:latin typeface="+mn-lt"/>
                        </a:rPr>
                        <a:t>-0.28</a:t>
                      </a:r>
                      <a:endParaRPr lang="en-US" sz="3400" b="0" i="0" u="none" strike="noStrike" dirty="0">
                        <a:solidFill>
                          <a:srgbClr val="000000"/>
                        </a:solidFill>
                        <a:effectLst/>
                        <a:latin typeface="+mn-lt"/>
                      </a:endParaRPr>
                    </a:p>
                  </a:txBody>
                  <a:tcPr marL="9525" marR="9525" marT="9525" marB="0" anchor="ctr"/>
                </a:tc>
                <a:tc>
                  <a:txBody>
                    <a:bodyPr/>
                    <a:lstStyle/>
                    <a:p>
                      <a:pPr algn="ctr" fontAlgn="ctr"/>
                      <a:r>
                        <a:rPr lang="en-US" sz="3400" u="none" strike="noStrike">
                          <a:effectLst/>
                          <a:latin typeface="+mn-lt"/>
                        </a:rPr>
                        <a:t>0.088</a:t>
                      </a:r>
                      <a:endParaRPr lang="en-US" sz="3400" b="0" i="0" u="none" strike="noStrike">
                        <a:solidFill>
                          <a:srgbClr val="000000"/>
                        </a:solidFill>
                        <a:effectLst/>
                        <a:latin typeface="+mn-lt"/>
                      </a:endParaRPr>
                    </a:p>
                  </a:txBody>
                  <a:tcPr marL="9525" marR="9525" marT="9525" marB="0" anchor="ctr"/>
                </a:tc>
                <a:tc>
                  <a:txBody>
                    <a:bodyPr/>
                    <a:lstStyle/>
                    <a:p>
                      <a:pPr algn="ctr" fontAlgn="ctr"/>
                      <a:r>
                        <a:rPr lang="en-US" sz="3400" u="none" strike="noStrike" dirty="0">
                          <a:effectLst/>
                          <a:latin typeface="+mn-lt"/>
                        </a:rPr>
                        <a:t>0.001**</a:t>
                      </a:r>
                      <a:endParaRPr lang="en-US" sz="3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52803255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955341811"/>
              </p:ext>
            </p:extLst>
          </p:nvPr>
        </p:nvGraphicFramePr>
        <p:xfrm>
          <a:off x="28383195" y="11985447"/>
          <a:ext cx="14312146" cy="5452397"/>
        </p:xfrm>
        <a:graphic>
          <a:graphicData uri="http://schemas.openxmlformats.org/drawingml/2006/table">
            <a:tbl>
              <a:tblPr firstRow="1" firstCol="1" bandRow="1">
                <a:tableStyleId>{08FB837D-C827-4EFA-A057-4D05807E0F7C}</a:tableStyleId>
              </a:tblPr>
              <a:tblGrid>
                <a:gridCol w="4789205">
                  <a:extLst>
                    <a:ext uri="{9D8B030D-6E8A-4147-A177-3AD203B41FA5}">
                      <a16:colId xmlns:a16="http://schemas.microsoft.com/office/drawing/2014/main" val="1423864960"/>
                    </a:ext>
                  </a:extLst>
                </a:gridCol>
                <a:gridCol w="9522941">
                  <a:extLst>
                    <a:ext uri="{9D8B030D-6E8A-4147-A177-3AD203B41FA5}">
                      <a16:colId xmlns:a16="http://schemas.microsoft.com/office/drawing/2014/main" val="694813075"/>
                    </a:ext>
                  </a:extLst>
                </a:gridCol>
              </a:tblGrid>
              <a:tr h="1001622">
                <a:tc>
                  <a:txBody>
                    <a:bodyPr/>
                    <a:lstStyle/>
                    <a:p>
                      <a:pPr algn="l" fontAlgn="ctr"/>
                      <a:r>
                        <a:rPr lang="en-US" sz="3400" u="none" strike="noStrike" dirty="0">
                          <a:effectLst/>
                        </a:rPr>
                        <a:t>Time</a:t>
                      </a:r>
                      <a:endParaRPr lang="en-US" sz="3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3400" u="none" strike="noStrike" dirty="0">
                          <a:effectLst/>
                        </a:rPr>
                        <a:t>Effects of interaction of BV with time</a:t>
                      </a:r>
                      <a:endParaRPr lang="en-US" sz="3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5426169"/>
                  </a:ext>
                </a:extLst>
              </a:tr>
              <a:tr h="635825">
                <a:tc>
                  <a:txBody>
                    <a:bodyPr/>
                    <a:lstStyle/>
                    <a:p>
                      <a:pPr algn="l" fontAlgn="ctr"/>
                      <a:r>
                        <a:rPr lang="en-US" sz="3400" u="none" strike="noStrike" dirty="0">
                          <a:effectLst/>
                        </a:rPr>
                        <a:t>Birth</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dirty="0">
                          <a:effectLst/>
                        </a:rPr>
                        <a:t>4.48</a:t>
                      </a:r>
                      <a:endParaRPr lang="en-US" sz="3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0076289"/>
                  </a:ext>
                </a:extLst>
              </a:tr>
              <a:tr h="635825">
                <a:tc>
                  <a:txBody>
                    <a:bodyPr/>
                    <a:lstStyle/>
                    <a:p>
                      <a:pPr algn="l" fontAlgn="ctr"/>
                      <a:r>
                        <a:rPr lang="en-US" sz="3400" u="none" strike="noStrike" dirty="0">
                          <a:effectLst/>
                        </a:rPr>
                        <a:t>Month 1</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dirty="0">
                          <a:effectLst/>
                        </a:rPr>
                        <a:t>3.37</a:t>
                      </a:r>
                      <a:endParaRPr lang="en-US" sz="3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6477133"/>
                  </a:ext>
                </a:extLst>
              </a:tr>
              <a:tr h="635825">
                <a:tc>
                  <a:txBody>
                    <a:bodyPr/>
                    <a:lstStyle/>
                    <a:p>
                      <a:pPr algn="l" fontAlgn="ctr"/>
                      <a:r>
                        <a:rPr lang="en-US" sz="3400" u="none" strike="noStrike" dirty="0">
                          <a:effectLst/>
                        </a:rPr>
                        <a:t>Month 2</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dirty="0">
                          <a:effectLst/>
                        </a:rPr>
                        <a:t>2.54</a:t>
                      </a:r>
                      <a:endParaRPr lang="en-US" sz="3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1824505"/>
                  </a:ext>
                </a:extLst>
              </a:tr>
              <a:tr h="635825">
                <a:tc>
                  <a:txBody>
                    <a:bodyPr/>
                    <a:lstStyle/>
                    <a:p>
                      <a:pPr algn="l" fontAlgn="ctr"/>
                      <a:r>
                        <a:rPr lang="en-US" sz="3400" u="none" strike="noStrike" dirty="0">
                          <a:effectLst/>
                        </a:rPr>
                        <a:t>Month 3</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dirty="0">
                          <a:effectLst/>
                        </a:rPr>
                        <a:t>1.92</a:t>
                      </a:r>
                      <a:endParaRPr lang="en-US" sz="3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5729415"/>
                  </a:ext>
                </a:extLst>
              </a:tr>
              <a:tr h="635825">
                <a:tc>
                  <a:txBody>
                    <a:bodyPr/>
                    <a:lstStyle/>
                    <a:p>
                      <a:pPr algn="l" fontAlgn="ctr"/>
                      <a:r>
                        <a:rPr lang="en-US" sz="3400" u="none" strike="noStrike">
                          <a:effectLst/>
                        </a:rPr>
                        <a:t>Month 4</a:t>
                      </a:r>
                      <a:endParaRPr lang="en-US" sz="3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a:effectLst/>
                        </a:rPr>
                        <a:t>1.45</a:t>
                      </a:r>
                      <a:endParaRPr lang="en-US" sz="3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10081500"/>
                  </a:ext>
                </a:extLst>
              </a:tr>
              <a:tr h="635825">
                <a:tc>
                  <a:txBody>
                    <a:bodyPr/>
                    <a:lstStyle/>
                    <a:p>
                      <a:pPr algn="l" fontAlgn="ctr"/>
                      <a:r>
                        <a:rPr lang="en-US" sz="3400" u="none" strike="noStrike" dirty="0">
                          <a:effectLst/>
                        </a:rPr>
                        <a:t>Month 5</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a:effectLst/>
                        </a:rPr>
                        <a:t>1.11</a:t>
                      </a:r>
                      <a:endParaRPr lang="en-US" sz="3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7152964"/>
                  </a:ext>
                </a:extLst>
              </a:tr>
              <a:tr h="635825">
                <a:tc>
                  <a:txBody>
                    <a:bodyPr/>
                    <a:lstStyle/>
                    <a:p>
                      <a:pPr algn="l" fontAlgn="ctr"/>
                      <a:r>
                        <a:rPr lang="en-US" sz="3400" u="none" strike="noStrike" dirty="0">
                          <a:effectLst/>
                        </a:rPr>
                        <a:t>Month 6</a:t>
                      </a:r>
                      <a:endParaRPr lang="en-US" sz="3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3400" u="none" strike="noStrike" dirty="0">
                          <a:effectLst/>
                        </a:rPr>
                        <a:t>0.83</a:t>
                      </a:r>
                      <a:endParaRPr lang="en-US" sz="3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8339889"/>
                  </a:ext>
                </a:extLst>
              </a:tr>
            </a:tbl>
          </a:graphicData>
        </a:graphic>
      </p:graphicFrame>
      <p:sp>
        <p:nvSpPr>
          <p:cNvPr id="22" name="Text Box 4">
            <a:extLst>
              <a:ext uri="{FF2B5EF4-FFF2-40B4-BE49-F238E27FC236}">
                <a16:creationId xmlns:a16="http://schemas.microsoft.com/office/drawing/2014/main" id="{C112A8DA-4578-49D2-8CFF-A5FDBF000E0C}"/>
              </a:ext>
            </a:extLst>
          </p:cNvPr>
          <p:cNvSpPr txBox="1">
            <a:spLocks noChangeArrowheads="1"/>
          </p:cNvSpPr>
          <p:nvPr/>
        </p:nvSpPr>
        <p:spPr bwMode="auto">
          <a:xfrm>
            <a:off x="125428" y="17842337"/>
            <a:ext cx="14027211" cy="1454134"/>
          </a:xfrm>
          <a:prstGeom prst="rect">
            <a:avLst/>
          </a:prstGeom>
          <a:solidFill>
            <a:srgbClr val="E72240"/>
          </a:solid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7200" b="1" dirty="0">
                <a:solidFill>
                  <a:schemeClr val="bg1"/>
                </a:solidFill>
                <a:latin typeface="Arial" panose="020B0604020202020204" pitchFamily="34" charset="0"/>
              </a:rPr>
              <a:t>Materials and Methods</a:t>
            </a:r>
          </a:p>
        </p:txBody>
      </p:sp>
      <p:sp>
        <p:nvSpPr>
          <p:cNvPr id="23" name="Text Box 4">
            <a:extLst>
              <a:ext uri="{FF2B5EF4-FFF2-40B4-BE49-F238E27FC236}">
                <a16:creationId xmlns:a16="http://schemas.microsoft.com/office/drawing/2014/main" id="{E02EC13C-DE8A-4F47-BF88-4899F43490D3}"/>
              </a:ext>
            </a:extLst>
          </p:cNvPr>
          <p:cNvSpPr txBox="1">
            <a:spLocks noChangeArrowheads="1"/>
          </p:cNvSpPr>
          <p:nvPr/>
        </p:nvSpPr>
        <p:spPr bwMode="auto">
          <a:xfrm>
            <a:off x="125427" y="19480065"/>
            <a:ext cx="14205786" cy="8361538"/>
          </a:xfrm>
          <a:prstGeom prst="rect">
            <a:avLst/>
          </a:prstGeom>
          <a:noFill/>
          <a:ln>
            <a:noFill/>
          </a:ln>
          <a:effectLst/>
        </p:spPr>
        <p:txBody>
          <a:bodyPr vert="horz" wrap="square" lIns="21024" tIns="21024" rIns="21024" bIns="21024" numCol="1" anchor="t" anchorCtr="0" compatLnSpc="1">
            <a:prstTxWarp prst="textNoShape">
              <a:avLst/>
            </a:prstTxWarp>
          </a:bodyPr>
          <a:lstStyle/>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Secondary data analysis of HIV positive women in Nairobi-Kenya by </a:t>
            </a:r>
            <a:r>
              <a:rPr lang="en-US" altLang="en-US" sz="4000" dirty="0" err="1">
                <a:latin typeface="Arial" panose="020B0604020202020204" pitchFamily="34" charset="0"/>
                <a:cs typeface="Arial" panose="020B0604020202020204" pitchFamily="34" charset="0"/>
              </a:rPr>
              <a:t>Nduati</a:t>
            </a:r>
            <a:r>
              <a:rPr lang="en-US" altLang="en-US" sz="4000" dirty="0">
                <a:latin typeface="Arial" panose="020B0604020202020204" pitchFamily="34" charset="0"/>
                <a:cs typeface="Arial" panose="020B0604020202020204" pitchFamily="34" charset="0"/>
              </a:rPr>
              <a:t> </a:t>
            </a:r>
            <a:r>
              <a:rPr lang="en-US" altLang="en-US" sz="4000" i="1" dirty="0">
                <a:latin typeface="Arial" panose="020B0604020202020204" pitchFamily="34" charset="0"/>
                <a:cs typeface="Arial" panose="020B0604020202020204" pitchFamily="34" charset="0"/>
              </a:rPr>
              <a:t>et al </a:t>
            </a:r>
            <a:r>
              <a:rPr lang="en-US" altLang="en-US" sz="4000" dirty="0">
                <a:latin typeface="Arial" panose="020B0604020202020204" pitchFamily="34" charset="0"/>
                <a:cs typeface="Arial" panose="020B0604020202020204" pitchFamily="34" charset="0"/>
              </a:rPr>
              <a:t>(2000).</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A cohort of 425 HIV-1 positive pregnant women were followed up for a period of two years. </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Only148 and 179 complete records were available for use in this analysis.</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Skewed-Logit and Logit with an AR(1) correlation structure were incorporated in the Generalized estimating Equations of Liang and </a:t>
            </a:r>
            <a:r>
              <a:rPr lang="en-US" altLang="en-US" sz="4000" dirty="0" err="1">
                <a:latin typeface="Arial" panose="020B0604020202020204" pitchFamily="34" charset="0"/>
                <a:cs typeface="Arial" panose="020B0604020202020204" pitchFamily="34" charset="0"/>
              </a:rPr>
              <a:t>Zeger</a:t>
            </a:r>
            <a:r>
              <a:rPr lang="en-US" altLang="en-US" sz="4000" dirty="0">
                <a:latin typeface="Arial" panose="020B0604020202020204" pitchFamily="34" charset="0"/>
                <a:cs typeface="Arial" panose="020B0604020202020204" pitchFamily="34" charset="0"/>
              </a:rPr>
              <a:t> (1986) to identify the effects of time with BV on babies born by HIV-1 positive mothers.</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Association with BV adjusting for gender, feeding group, weight, HIV status and an interaction of BV with time were assessed using models and a graph.</a:t>
            </a:r>
          </a:p>
          <a:p>
            <a:pPr marL="571500" indent="-571500" defTabSz="525571" eaLnBrk="0" fontAlgn="base" hangingPunct="0">
              <a:spcBef>
                <a:spcPct val="0"/>
              </a:spcBef>
              <a:spcAft>
                <a:spcPct val="0"/>
              </a:spcAft>
              <a:buFont typeface="Wingdings" panose="05000000000000000000" pitchFamily="2" charset="2"/>
              <a:buChar char="v"/>
            </a:pPr>
            <a:endParaRPr lang="en-US" altLang="en-US" sz="4400" dirty="0">
              <a:latin typeface="Arial" panose="020B0604020202020204" pitchFamily="34" charset="0"/>
            </a:endParaRPr>
          </a:p>
        </p:txBody>
      </p:sp>
      <p:sp>
        <p:nvSpPr>
          <p:cNvPr id="24" name="Text Box 4">
            <a:extLst>
              <a:ext uri="{FF2B5EF4-FFF2-40B4-BE49-F238E27FC236}">
                <a16:creationId xmlns:a16="http://schemas.microsoft.com/office/drawing/2014/main" id="{DA00F794-0526-49CA-B4BB-667D63FF52EA}"/>
              </a:ext>
            </a:extLst>
          </p:cNvPr>
          <p:cNvSpPr txBox="1">
            <a:spLocks noChangeArrowheads="1"/>
          </p:cNvSpPr>
          <p:nvPr/>
        </p:nvSpPr>
        <p:spPr bwMode="auto">
          <a:xfrm>
            <a:off x="125428" y="3880876"/>
            <a:ext cx="14314207" cy="1316596"/>
          </a:xfrm>
          <a:prstGeom prst="rect">
            <a:avLst/>
          </a:prstGeom>
          <a:solidFill>
            <a:srgbClr val="E72240"/>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7200" b="1" dirty="0">
                <a:solidFill>
                  <a:schemeClr val="bg1"/>
                </a:solidFill>
                <a:latin typeface="Arial" panose="020B0604020202020204" pitchFamily="34" charset="0"/>
              </a:rPr>
              <a:t>Introduction</a:t>
            </a:r>
          </a:p>
        </p:txBody>
      </p:sp>
      <p:sp>
        <p:nvSpPr>
          <p:cNvPr id="26" name="Text Box 4">
            <a:extLst>
              <a:ext uri="{FF2B5EF4-FFF2-40B4-BE49-F238E27FC236}">
                <a16:creationId xmlns:a16="http://schemas.microsoft.com/office/drawing/2014/main" id="{27428DE6-784B-4A2C-BD06-530783A6D84B}"/>
              </a:ext>
            </a:extLst>
          </p:cNvPr>
          <p:cNvSpPr txBox="1">
            <a:spLocks noChangeArrowheads="1"/>
          </p:cNvSpPr>
          <p:nvPr/>
        </p:nvSpPr>
        <p:spPr bwMode="auto">
          <a:xfrm>
            <a:off x="125426" y="5155382"/>
            <a:ext cx="14208710" cy="11771837"/>
          </a:xfrm>
          <a:prstGeom prst="rect">
            <a:avLst/>
          </a:prstGeom>
          <a:no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sz="4000" b="1" dirty="0">
                <a:solidFill>
                  <a:srgbClr val="FF0000"/>
                </a:solidFill>
                <a:latin typeface="Arial" panose="020B0604020202020204" pitchFamily="34" charset="0"/>
                <a:cs typeface="Arial" panose="020B0604020202020204" pitchFamily="34" charset="0"/>
              </a:rPr>
              <a:t>    Background</a:t>
            </a:r>
          </a:p>
          <a:p>
            <a:pPr marL="571500" indent="-571500" defTabSz="525571" eaLnBrk="0" fontAlgn="base" hangingPunct="0">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Infant morbidity and mortality are some of the indicators used globally to measure a country's health status.</a:t>
            </a:r>
          </a:p>
          <a:p>
            <a:pPr marL="571500" indent="-571500" defTabSz="525571" eaLnBrk="0" fontAlgn="base" hangingPunct="0">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Much effort has been directed to major causes of morbidities, like HIV-Mother to Child Transmission, neglecting other causes which could be crucial</a:t>
            </a:r>
          </a:p>
          <a:p>
            <a:pPr marL="571500" indent="-571500" defTabSz="525571" eaLnBrk="0" fontAlgn="base" hangingPunct="0">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Neglected “other causes” of infant morbidity, like bacterial vaginosis (BV) should be given attention and analyzed in-depth, since they could be a stumbling block towards the achievement of the Sustainable Development Goals three on good health and well being, if ignored.</a:t>
            </a:r>
          </a:p>
          <a:p>
            <a:pPr defTabSz="525571" eaLnBrk="0" fontAlgn="base" hangingPunct="0">
              <a:spcBef>
                <a:spcPct val="0"/>
              </a:spcBef>
              <a:spcAft>
                <a:spcPct val="0"/>
              </a:spcAft>
            </a:pPr>
            <a:endParaRPr lang="en-US" sz="4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4000" b="1" dirty="0">
                <a:solidFill>
                  <a:srgbClr val="FF0000"/>
                </a:solidFill>
                <a:latin typeface="Arial" panose="020B0604020202020204" pitchFamily="34" charset="0"/>
                <a:cs typeface="Arial" panose="020B0604020202020204" pitchFamily="34" charset="0"/>
              </a:rPr>
              <a:t>    Aim</a:t>
            </a:r>
            <a:endParaRPr lang="en-US" sz="4000" dirty="0">
              <a:latin typeface="Arial" panose="020B0604020202020204" pitchFamily="34" charset="0"/>
              <a:cs typeface="Arial" panose="020B0604020202020204" pitchFamily="34" charset="0"/>
            </a:endParaRP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To analyze effects of BV on infant morbidity, from HIV-1 Positive mothers in Kenya. </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To propose a new approach of handling asymmetry in binary  response data from a longitudinal study. These we refer to as skewed generalized estimating equations (SGEE)</a:t>
            </a:r>
          </a:p>
          <a:p>
            <a:pPr marL="571500" indent="-571500" algn="just" defTabSz="525571" eaLnBrk="0" fontAlgn="base" hangingPunct="0">
              <a:spcBef>
                <a:spcPct val="0"/>
              </a:spcBef>
              <a:spcAft>
                <a:spcPct val="0"/>
              </a:spcAft>
              <a:buFont typeface="Wingdings" panose="05000000000000000000" pitchFamily="2" charset="2"/>
              <a:buChar char="v"/>
            </a:pPr>
            <a:endParaRPr lang="en-US" altLang="en-US" sz="4000" dirty="0">
              <a:latin typeface="Arial" panose="020B0604020202020204" pitchFamily="34" charset="0"/>
              <a:cs typeface="Arial" panose="020B0604020202020204" pitchFamily="34" charset="0"/>
            </a:endParaRPr>
          </a:p>
        </p:txBody>
      </p:sp>
      <p:sp>
        <p:nvSpPr>
          <p:cNvPr id="27" name="Text Box 4">
            <a:extLst>
              <a:ext uri="{FF2B5EF4-FFF2-40B4-BE49-F238E27FC236}">
                <a16:creationId xmlns:a16="http://schemas.microsoft.com/office/drawing/2014/main" id="{93A9342B-338B-4C1D-A7B8-73D5BCEA49D9}"/>
              </a:ext>
            </a:extLst>
          </p:cNvPr>
          <p:cNvSpPr txBox="1">
            <a:spLocks noChangeArrowheads="1"/>
          </p:cNvSpPr>
          <p:nvPr/>
        </p:nvSpPr>
        <p:spPr bwMode="auto">
          <a:xfrm>
            <a:off x="15058103" y="3903504"/>
            <a:ext cx="27679139" cy="1316596"/>
          </a:xfrm>
          <a:prstGeom prst="rect">
            <a:avLst/>
          </a:prstGeom>
          <a:solidFill>
            <a:srgbClr val="E72240"/>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7200" b="1" dirty="0">
                <a:solidFill>
                  <a:schemeClr val="bg1"/>
                </a:solidFill>
                <a:latin typeface="Arial" panose="020B0604020202020204" pitchFamily="34" charset="0"/>
              </a:rPr>
              <a:t>Results</a:t>
            </a:r>
          </a:p>
        </p:txBody>
      </p:sp>
      <p:sp>
        <p:nvSpPr>
          <p:cNvPr id="28" name="Rectangle: Rounded Corners 27">
            <a:extLst>
              <a:ext uri="{FF2B5EF4-FFF2-40B4-BE49-F238E27FC236}">
                <a16:creationId xmlns:a16="http://schemas.microsoft.com/office/drawing/2014/main" id="{4115DC00-DBF9-4FB8-AB47-46EDA26DA48C}"/>
              </a:ext>
            </a:extLst>
          </p:cNvPr>
          <p:cNvSpPr/>
          <p:nvPr/>
        </p:nvSpPr>
        <p:spPr>
          <a:xfrm>
            <a:off x="15057748" y="5273322"/>
            <a:ext cx="1828800" cy="48092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Figure 1</a:t>
            </a:r>
          </a:p>
        </p:txBody>
      </p:sp>
      <p:sp>
        <p:nvSpPr>
          <p:cNvPr id="34" name="Rectangle: Rounded Corners 33">
            <a:extLst>
              <a:ext uri="{FF2B5EF4-FFF2-40B4-BE49-F238E27FC236}">
                <a16:creationId xmlns:a16="http://schemas.microsoft.com/office/drawing/2014/main" id="{0B27D4F6-C1D4-455B-A77A-2314859077D2}"/>
              </a:ext>
            </a:extLst>
          </p:cNvPr>
          <p:cNvSpPr/>
          <p:nvPr/>
        </p:nvSpPr>
        <p:spPr>
          <a:xfrm>
            <a:off x="28383196" y="5308690"/>
            <a:ext cx="1644520" cy="4021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Table 1</a:t>
            </a:r>
          </a:p>
        </p:txBody>
      </p:sp>
      <p:sp>
        <p:nvSpPr>
          <p:cNvPr id="36" name="Text Box 4">
            <a:extLst>
              <a:ext uri="{FF2B5EF4-FFF2-40B4-BE49-F238E27FC236}">
                <a16:creationId xmlns:a16="http://schemas.microsoft.com/office/drawing/2014/main" id="{BEF4DB9B-1BF7-4936-A2E5-34D154DE3E1C}"/>
              </a:ext>
            </a:extLst>
          </p:cNvPr>
          <p:cNvSpPr txBox="1">
            <a:spLocks noChangeArrowheads="1"/>
          </p:cNvSpPr>
          <p:nvPr/>
        </p:nvSpPr>
        <p:spPr bwMode="auto">
          <a:xfrm>
            <a:off x="30027716" y="5302818"/>
            <a:ext cx="12395189" cy="486799"/>
          </a:xfrm>
          <a:prstGeom prst="rect">
            <a:avLst/>
          </a:prstGeom>
          <a:no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2000" b="1" dirty="0">
                <a:solidFill>
                  <a:schemeClr val="tx1">
                    <a:lumMod val="85000"/>
                    <a:lumOff val="15000"/>
                  </a:schemeClr>
                </a:solidFill>
                <a:latin typeface="Arial" panose="020B0604020202020204" pitchFamily="34" charset="0"/>
              </a:rPr>
              <a:t>  </a:t>
            </a:r>
            <a:r>
              <a:rPr lang="en-US" altLang="en-US" sz="3000" b="1" dirty="0">
                <a:solidFill>
                  <a:schemeClr val="tx1">
                    <a:lumMod val="85000"/>
                    <a:lumOff val="15000"/>
                  </a:schemeClr>
                </a:solidFill>
                <a:latin typeface="Arial" panose="020B0604020202020204" pitchFamily="34" charset="0"/>
              </a:rPr>
              <a:t>Results from the conventional GEE and our proposed SGEE</a:t>
            </a:r>
            <a:r>
              <a:rPr lang="en-US" altLang="en-US" sz="3000" b="1" dirty="0">
                <a:solidFill>
                  <a:schemeClr val="bg1"/>
                </a:solidFill>
                <a:latin typeface="Arial" panose="020B0604020202020204" pitchFamily="34" charset="0"/>
              </a:rPr>
              <a:t>E</a:t>
            </a:r>
          </a:p>
        </p:txBody>
      </p:sp>
      <p:sp>
        <p:nvSpPr>
          <p:cNvPr id="37" name="Rectangle: Rounded Corners 36">
            <a:extLst>
              <a:ext uri="{FF2B5EF4-FFF2-40B4-BE49-F238E27FC236}">
                <a16:creationId xmlns:a16="http://schemas.microsoft.com/office/drawing/2014/main" id="{AF75C599-5FFA-471A-B9AB-41A4EE8BF583}"/>
              </a:ext>
            </a:extLst>
          </p:cNvPr>
          <p:cNvSpPr/>
          <p:nvPr/>
        </p:nvSpPr>
        <p:spPr>
          <a:xfrm>
            <a:off x="28383196" y="11513692"/>
            <a:ext cx="1644520" cy="4021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Table 2</a:t>
            </a:r>
          </a:p>
        </p:txBody>
      </p:sp>
      <p:sp>
        <p:nvSpPr>
          <p:cNvPr id="39" name="Text Box 4">
            <a:extLst>
              <a:ext uri="{FF2B5EF4-FFF2-40B4-BE49-F238E27FC236}">
                <a16:creationId xmlns:a16="http://schemas.microsoft.com/office/drawing/2014/main" id="{978B455F-D141-4952-B129-3ABE202D05C6}"/>
              </a:ext>
            </a:extLst>
          </p:cNvPr>
          <p:cNvSpPr txBox="1">
            <a:spLocks noChangeArrowheads="1"/>
          </p:cNvSpPr>
          <p:nvPr/>
        </p:nvSpPr>
        <p:spPr bwMode="auto">
          <a:xfrm>
            <a:off x="30027715" y="11492119"/>
            <a:ext cx="12667625" cy="456548"/>
          </a:xfrm>
          <a:prstGeom prst="rect">
            <a:avLst/>
          </a:prstGeom>
          <a:no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2000" b="1" dirty="0">
                <a:solidFill>
                  <a:schemeClr val="tx1">
                    <a:lumMod val="85000"/>
                    <a:lumOff val="15000"/>
                  </a:schemeClr>
                </a:solidFill>
                <a:latin typeface="Arial" panose="020B0604020202020204" pitchFamily="34" charset="0"/>
              </a:rPr>
              <a:t>  </a:t>
            </a:r>
            <a:r>
              <a:rPr lang="en-US" altLang="en-US" sz="3000" b="1" dirty="0">
                <a:solidFill>
                  <a:schemeClr val="tx1">
                    <a:lumMod val="85000"/>
                    <a:lumOff val="15000"/>
                  </a:schemeClr>
                </a:solidFill>
                <a:latin typeface="Arial" panose="020B0604020202020204" pitchFamily="34" charset="0"/>
              </a:rPr>
              <a:t>Time interaction effects of BV from birth to six months</a:t>
            </a:r>
            <a:endParaRPr lang="en-US" altLang="en-US" sz="3000" b="1" dirty="0">
              <a:solidFill>
                <a:schemeClr val="bg1"/>
              </a:solidFill>
              <a:latin typeface="Arial" panose="020B0604020202020204" pitchFamily="34" charset="0"/>
            </a:endParaRPr>
          </a:p>
        </p:txBody>
      </p:sp>
      <p:pic>
        <p:nvPicPr>
          <p:cNvPr id="8" name="Picture 7">
            <a:extLst>
              <a:ext uri="{FF2B5EF4-FFF2-40B4-BE49-F238E27FC236}">
                <a16:creationId xmlns:a16="http://schemas.microsoft.com/office/drawing/2014/main" id="{243EE992-5163-4920-AA96-513EABE66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9" y="43095"/>
            <a:ext cx="3004418" cy="3290040"/>
          </a:xfrm>
          <a:prstGeom prst="rect">
            <a:avLst/>
          </a:prstGeom>
        </p:spPr>
      </p:pic>
      <p:pic>
        <p:nvPicPr>
          <p:cNvPr id="15" name="Picture 14">
            <a:extLst>
              <a:ext uri="{FF2B5EF4-FFF2-40B4-BE49-F238E27FC236}">
                <a16:creationId xmlns:a16="http://schemas.microsoft.com/office/drawing/2014/main" id="{752E3C87-CBDF-42A7-8377-81AE4089A5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1460" y="43094"/>
            <a:ext cx="3908554" cy="3286951"/>
          </a:xfrm>
          <a:prstGeom prst="rect">
            <a:avLst/>
          </a:prstGeom>
        </p:spPr>
      </p:pic>
      <p:sp>
        <p:nvSpPr>
          <p:cNvPr id="5" name="TextBox 4">
            <a:extLst>
              <a:ext uri="{FF2B5EF4-FFF2-40B4-BE49-F238E27FC236}">
                <a16:creationId xmlns:a16="http://schemas.microsoft.com/office/drawing/2014/main" id="{C02359CA-7FBE-074C-BA67-8784A20AAA1B}"/>
              </a:ext>
            </a:extLst>
          </p:cNvPr>
          <p:cNvSpPr txBox="1"/>
          <p:nvPr/>
        </p:nvSpPr>
        <p:spPr>
          <a:xfrm>
            <a:off x="14989628" y="19501038"/>
            <a:ext cx="27705710" cy="9602629"/>
          </a:xfrm>
          <a:prstGeom prst="rect">
            <a:avLst/>
          </a:prstGeom>
          <a:noFill/>
        </p:spPr>
        <p:txBody>
          <a:bodyPr wrap="square" rtlCol="0">
            <a:spAutoFit/>
          </a:bodyPr>
          <a:lstStyle/>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Weight gain among infants is slightly higher in the BV unexposed than exposed up to 6 months as shown in </a:t>
            </a:r>
            <a:r>
              <a:rPr lang="en-US" altLang="en-US" sz="4000" b="1" dirty="0">
                <a:latin typeface="Arial" panose="020B0604020202020204" pitchFamily="34" charset="0"/>
                <a:cs typeface="Arial" panose="020B0604020202020204" pitchFamily="34" charset="0"/>
              </a:rPr>
              <a:t>Figure 1</a:t>
            </a:r>
            <a:r>
              <a:rPr lang="en-US" altLang="en-US" sz="4000" dirty="0">
                <a:latin typeface="Arial" panose="020B0604020202020204" pitchFamily="34" charset="0"/>
                <a:cs typeface="Arial" panose="020B0604020202020204" pitchFamily="34" charset="0"/>
              </a:rPr>
              <a:t>.</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From </a:t>
            </a:r>
            <a:r>
              <a:rPr lang="en-US" altLang="en-US" sz="4000" b="1" dirty="0">
                <a:latin typeface="Arial" panose="020B0604020202020204" pitchFamily="34" charset="0"/>
                <a:cs typeface="Arial" panose="020B0604020202020204" pitchFamily="34" charset="0"/>
              </a:rPr>
              <a:t>Table 1</a:t>
            </a:r>
            <a:r>
              <a:rPr lang="en-US" altLang="en-US" sz="4000" dirty="0">
                <a:latin typeface="Arial" panose="020B0604020202020204" pitchFamily="34" charset="0"/>
                <a:cs typeface="Arial" panose="020B0604020202020204" pitchFamily="34" charset="0"/>
              </a:rPr>
              <a:t>, coefficients of  both the traditional GEE and the proposed SGEE have the same signs however the standard errors for the SGEE are smaller.</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BV (p=0.272) and its interaction with time (p=0.24) were not significant predictors of infant morbidities using the traditional GEE, however, using SGEE both BV (p=0.001) and its interaction with time (p=0.001) were significant, as shown in </a:t>
            </a:r>
            <a:r>
              <a:rPr lang="en-US" altLang="en-US" sz="4000" b="1" dirty="0">
                <a:latin typeface="Arial" panose="020B0604020202020204" pitchFamily="34" charset="0"/>
                <a:cs typeface="Arial" panose="020B0604020202020204" pitchFamily="34" charset="0"/>
              </a:rPr>
              <a:t>Table 1</a:t>
            </a:r>
            <a:r>
              <a:rPr lang="en-US" altLang="en-US" sz="4000" dirty="0">
                <a:latin typeface="Arial" panose="020B0604020202020204" pitchFamily="34" charset="0"/>
                <a:cs typeface="Arial" panose="020B0604020202020204" pitchFamily="34" charset="0"/>
              </a:rPr>
              <a:t>. Results supported by published literature [see </a:t>
            </a:r>
            <a:r>
              <a:rPr lang="en-US" altLang="en-US" sz="4000" dirty="0" err="1">
                <a:latin typeface="Arial" panose="020B0604020202020204" pitchFamily="34" charset="0"/>
                <a:cs typeface="Arial" panose="020B0604020202020204" pitchFamily="34" charset="0"/>
              </a:rPr>
              <a:t>Dingens</a:t>
            </a:r>
            <a:r>
              <a:rPr lang="en-US" altLang="en-US" sz="4000" dirty="0">
                <a:latin typeface="Arial" panose="020B0604020202020204" pitchFamily="34" charset="0"/>
                <a:cs typeface="Arial" panose="020B0604020202020204" pitchFamily="34" charset="0"/>
              </a:rPr>
              <a:t> </a:t>
            </a:r>
            <a:r>
              <a:rPr lang="en-US" altLang="en-US" sz="4000" i="1" dirty="0">
                <a:latin typeface="Arial" panose="020B0604020202020204" pitchFamily="34" charset="0"/>
                <a:cs typeface="Arial" panose="020B0604020202020204" pitchFamily="34" charset="0"/>
              </a:rPr>
              <a:t>et al</a:t>
            </a:r>
            <a:r>
              <a:rPr lang="en-US" altLang="en-US" sz="4000" dirty="0">
                <a:latin typeface="Arial" panose="020B0604020202020204" pitchFamily="34" charset="0"/>
                <a:cs typeface="Arial" panose="020B0604020202020204" pitchFamily="34" charset="0"/>
              </a:rPr>
              <a:t> (2016)].</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A further analysis on the effects of interaction of BV with time revealed that its effect decrease with time, with stronger effects being felt between birth and one month of age. Compared to unexposed during birth, infants exposed to BV were 4.48 times likely to have morbidities as shown in </a:t>
            </a:r>
            <a:r>
              <a:rPr lang="en-US" altLang="en-US" sz="4000" b="1" dirty="0">
                <a:latin typeface="Arial" panose="020B0604020202020204" pitchFamily="34" charset="0"/>
                <a:cs typeface="Arial" panose="020B0604020202020204" pitchFamily="34" charset="0"/>
              </a:rPr>
              <a:t>Table 2</a:t>
            </a:r>
            <a:r>
              <a:rPr lang="en-US" altLang="en-US" sz="4000" dirty="0">
                <a:latin typeface="Arial" panose="020B0604020202020204" pitchFamily="34" charset="0"/>
                <a:cs typeface="Arial" panose="020B0604020202020204" pitchFamily="34" charset="0"/>
              </a:rPr>
              <a:t>. [see </a:t>
            </a:r>
            <a:r>
              <a:rPr lang="en-US" altLang="en-US" sz="4000" dirty="0" err="1">
                <a:latin typeface="Arial" panose="020B0604020202020204" pitchFamily="34" charset="0"/>
                <a:cs typeface="Arial" panose="020B0604020202020204" pitchFamily="34" charset="0"/>
              </a:rPr>
              <a:t>Ngugi</a:t>
            </a:r>
            <a:r>
              <a:rPr lang="en-US" altLang="en-US" sz="4000" i="1" dirty="0">
                <a:latin typeface="Arial" panose="020B0604020202020204" pitchFamily="34" charset="0"/>
                <a:cs typeface="Arial" panose="020B0604020202020204" pitchFamily="34" charset="0"/>
              </a:rPr>
              <a:t> et al </a:t>
            </a:r>
            <a:r>
              <a:rPr lang="en-US" altLang="en-US" sz="4000" dirty="0">
                <a:latin typeface="Arial" panose="020B0604020202020204" pitchFamily="34" charset="0"/>
                <a:cs typeface="Arial" panose="020B0604020202020204" pitchFamily="34" charset="0"/>
              </a:rPr>
              <a:t>(2020)] </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Our proposed SGEE model fits better than the traditional GEE, hence asymmetry should not be ignored in binary data.</a:t>
            </a:r>
          </a:p>
          <a:p>
            <a:pPr marL="571500" indent="-571500" defTabSz="525571" eaLnBrk="0" fontAlgn="base" hangingPunct="0">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Early intervention in addressing  BV in HIV positive pregnant women is important in reducing infant morbidities.</a:t>
            </a:r>
            <a:endParaRPr lang="en-US" altLang="en-US" sz="4000" dirty="0">
              <a:latin typeface="Arial" panose="020B0604020202020204" pitchFamily="34" charset="0"/>
            </a:endParaRPr>
          </a:p>
          <a:p>
            <a:pPr defTabSz="525571" eaLnBrk="0" fontAlgn="base" hangingPunct="0">
              <a:spcBef>
                <a:spcPct val="0"/>
              </a:spcBef>
              <a:spcAft>
                <a:spcPct val="0"/>
              </a:spcAft>
            </a:pPr>
            <a:r>
              <a:rPr lang="en-US" altLang="en-US" sz="2000" b="1" dirty="0">
                <a:latin typeface="Arial" panose="020B0604020202020204" pitchFamily="34" charset="0"/>
              </a:rPr>
              <a:t>Reference: </a:t>
            </a:r>
          </a:p>
          <a:p>
            <a:pPr marL="514350" indent="-514350" defTabSz="525571" eaLnBrk="0" fontAlgn="base" hangingPunct="0">
              <a:spcBef>
                <a:spcPct val="0"/>
              </a:spcBef>
              <a:spcAft>
                <a:spcPct val="0"/>
              </a:spcAft>
              <a:buFont typeface="+mj-lt"/>
              <a:buAutoNum type="arabicPeriod"/>
            </a:pPr>
            <a:r>
              <a:rPr lang="en-US" altLang="en-US" sz="2000" dirty="0">
                <a:latin typeface="Arial" panose="020B0604020202020204" pitchFamily="34" charset="0"/>
              </a:rPr>
              <a:t> R. </a:t>
            </a:r>
            <a:r>
              <a:rPr lang="en-US" altLang="en-US" sz="2000" dirty="0" err="1">
                <a:latin typeface="Arial" panose="020B0604020202020204" pitchFamily="34" charset="0"/>
              </a:rPr>
              <a:t>Nduati</a:t>
            </a:r>
            <a:r>
              <a:rPr lang="en-US" altLang="en-US" sz="2000" dirty="0">
                <a:latin typeface="Arial" panose="020B0604020202020204" pitchFamily="34" charset="0"/>
              </a:rPr>
              <a:t>, G. John, D. </a:t>
            </a:r>
            <a:r>
              <a:rPr lang="en-US" altLang="en-US" sz="2000" dirty="0" err="1">
                <a:latin typeface="Arial" panose="020B0604020202020204" pitchFamily="34" charset="0"/>
              </a:rPr>
              <a:t>Mbori-Ngacha</a:t>
            </a:r>
            <a:r>
              <a:rPr lang="en-US" altLang="en-US" sz="2000" dirty="0">
                <a:latin typeface="Arial" panose="020B0604020202020204" pitchFamily="34" charset="0"/>
              </a:rPr>
              <a:t>, B. Richardson, J. </a:t>
            </a:r>
            <a:r>
              <a:rPr lang="en-US" altLang="en-US" sz="2000" dirty="0" err="1">
                <a:latin typeface="Arial" panose="020B0604020202020204" pitchFamily="34" charset="0"/>
              </a:rPr>
              <a:t>Overbaugh</a:t>
            </a:r>
            <a:r>
              <a:rPr lang="en-US" altLang="en-US" sz="2000" dirty="0">
                <a:latin typeface="Arial" panose="020B0604020202020204" pitchFamily="34" charset="0"/>
              </a:rPr>
              <a:t>, A. </a:t>
            </a:r>
            <a:r>
              <a:rPr lang="en-US" altLang="en-US" sz="2000" dirty="0" err="1">
                <a:latin typeface="Arial" panose="020B0604020202020204" pitchFamily="34" charset="0"/>
              </a:rPr>
              <a:t>Mwatha</a:t>
            </a:r>
            <a:r>
              <a:rPr lang="en-US" altLang="en-US" sz="2000" dirty="0">
                <a:latin typeface="Arial" panose="020B0604020202020204" pitchFamily="34" charset="0"/>
              </a:rPr>
              <a:t>, 598 J. </a:t>
            </a:r>
            <a:r>
              <a:rPr lang="en-US" altLang="en-US" sz="2000" dirty="0" err="1">
                <a:latin typeface="Arial" panose="020B0604020202020204" pitchFamily="34" charset="0"/>
              </a:rPr>
              <a:t>Ndinya-Achola</a:t>
            </a:r>
            <a:r>
              <a:rPr lang="en-US" altLang="en-US" sz="2000" dirty="0">
                <a:latin typeface="Arial" panose="020B0604020202020204" pitchFamily="34" charset="0"/>
              </a:rPr>
              <a:t>, J. </a:t>
            </a:r>
            <a:r>
              <a:rPr lang="en-US" altLang="en-US" sz="2000" dirty="0" err="1">
                <a:latin typeface="Arial" panose="020B0604020202020204" pitchFamily="34" charset="0"/>
              </a:rPr>
              <a:t>Bwayo</a:t>
            </a:r>
            <a:r>
              <a:rPr lang="en-US" altLang="en-US" sz="2000" dirty="0">
                <a:latin typeface="Arial" panose="020B0604020202020204" pitchFamily="34" charset="0"/>
              </a:rPr>
              <a:t>, F. E. Onyango, J. Hughes, and J. </a:t>
            </a:r>
            <a:r>
              <a:rPr lang="en-US" altLang="en-US" sz="2000" dirty="0" err="1">
                <a:latin typeface="Arial" panose="020B0604020202020204" pitchFamily="34" charset="0"/>
              </a:rPr>
              <a:t>Kreiss</a:t>
            </a:r>
            <a:r>
              <a:rPr lang="en-US" altLang="en-US" sz="2000" dirty="0">
                <a:latin typeface="Arial" panose="020B0604020202020204" pitchFamily="34" charset="0"/>
              </a:rPr>
              <a:t>, “Effect of breastfeeding and formula feeding on transmission of hiv-1: a randomized clinical </a:t>
            </a:r>
            <a:r>
              <a:rPr lang="en-US" altLang="en-US" sz="2000" dirty="0" err="1">
                <a:latin typeface="Arial" panose="020B0604020202020204" pitchFamily="34" charset="0"/>
              </a:rPr>
              <a:t>trial.”JAMA</a:t>
            </a:r>
            <a:r>
              <a:rPr lang="en-US" altLang="en-US" sz="2000" dirty="0">
                <a:latin typeface="Arial" panose="020B0604020202020204" pitchFamily="34" charset="0"/>
              </a:rPr>
              <a:t>, vol. 283, pp. 1167–74, Mar 2000. </a:t>
            </a:r>
          </a:p>
          <a:p>
            <a:pPr marL="514350" indent="-514350" defTabSz="525571" eaLnBrk="0" fontAlgn="base" hangingPunct="0">
              <a:spcBef>
                <a:spcPct val="0"/>
              </a:spcBef>
              <a:spcAft>
                <a:spcPct val="0"/>
              </a:spcAft>
              <a:buFont typeface="+mj-lt"/>
              <a:buAutoNum type="arabicPeriod"/>
            </a:pPr>
            <a:r>
              <a:rPr lang="en-US" altLang="en-US" sz="2000" dirty="0">
                <a:latin typeface="Arial" panose="020B0604020202020204" pitchFamily="34" charset="0"/>
              </a:rPr>
              <a:t>K.-Y. Liang and S. L. </a:t>
            </a:r>
            <a:r>
              <a:rPr lang="en-US" altLang="en-US" sz="2000" dirty="0" err="1">
                <a:latin typeface="Arial" panose="020B0604020202020204" pitchFamily="34" charset="0"/>
              </a:rPr>
              <a:t>Zeger</a:t>
            </a:r>
            <a:r>
              <a:rPr lang="en-US" altLang="en-US" sz="2000" dirty="0">
                <a:latin typeface="Arial" panose="020B0604020202020204" pitchFamily="34" charset="0"/>
              </a:rPr>
              <a:t>, “Longitudinal data analysis using generalized linear models,” </a:t>
            </a:r>
            <a:r>
              <a:rPr lang="en-US" altLang="en-US" sz="2000" dirty="0" err="1">
                <a:latin typeface="Arial" panose="020B0604020202020204" pitchFamily="34" charset="0"/>
              </a:rPr>
              <a:t>Biometrika</a:t>
            </a:r>
            <a:r>
              <a:rPr lang="en-US" altLang="en-US" sz="2000" dirty="0">
                <a:latin typeface="Arial" panose="020B0604020202020204" pitchFamily="34" charset="0"/>
              </a:rPr>
              <a:t>, vol. 73, no. 1, pp. 13–22, 04 1986</a:t>
            </a:r>
          </a:p>
          <a:p>
            <a:pPr marL="514350" indent="-514350" defTabSz="525571" eaLnBrk="0" fontAlgn="base" hangingPunct="0">
              <a:spcBef>
                <a:spcPct val="0"/>
              </a:spcBef>
              <a:spcAft>
                <a:spcPct val="0"/>
              </a:spcAft>
              <a:buFont typeface="+mj-lt"/>
              <a:buAutoNum type="arabicPeriod"/>
            </a:pPr>
            <a:r>
              <a:rPr lang="en-US" altLang="en-US" sz="2000" dirty="0" err="1">
                <a:latin typeface="Arial" panose="020B0604020202020204" pitchFamily="34" charset="0"/>
              </a:rPr>
              <a:t>Dingens</a:t>
            </a:r>
            <a:r>
              <a:rPr lang="en-US" altLang="en-US" sz="2000" dirty="0">
                <a:latin typeface="Arial" panose="020B0604020202020204" pitchFamily="34" charset="0"/>
              </a:rPr>
              <a:t>, A.S., </a:t>
            </a:r>
            <a:r>
              <a:rPr lang="en-US" altLang="en-US" sz="2000" dirty="0" err="1">
                <a:latin typeface="Arial" panose="020B0604020202020204" pitchFamily="34" charset="0"/>
              </a:rPr>
              <a:t>Fairfortune</a:t>
            </a:r>
            <a:r>
              <a:rPr lang="en-US" altLang="en-US" sz="2000" dirty="0">
                <a:latin typeface="Arial" panose="020B0604020202020204" pitchFamily="34" charset="0"/>
              </a:rPr>
              <a:t>, T.S., Reed, S. et al. Bacterial vaginosis and adverse outcomes among full-term infants: a cohort study. BMC Pregnancy Childbirth 16, 278 (2016). https://doi.org/10.1186/s12884-016-1073-y</a:t>
            </a:r>
          </a:p>
          <a:p>
            <a:pPr marL="514350" indent="-514350" defTabSz="525571" eaLnBrk="0" fontAlgn="base" hangingPunct="0">
              <a:spcBef>
                <a:spcPct val="0"/>
              </a:spcBef>
              <a:spcAft>
                <a:spcPct val="0"/>
              </a:spcAft>
              <a:buFont typeface="+mj-lt"/>
              <a:buAutoNum type="arabicPeriod"/>
            </a:pPr>
            <a:r>
              <a:rPr lang="en-US" altLang="en-US" sz="2000" dirty="0" err="1">
                <a:latin typeface="Arial" panose="020B0604020202020204" pitchFamily="34" charset="0"/>
              </a:rPr>
              <a:t>Ngugi</a:t>
            </a:r>
            <a:r>
              <a:rPr lang="en-US" altLang="en-US" sz="2000" dirty="0">
                <a:latin typeface="Arial" panose="020B0604020202020204" pitchFamily="34" charset="0"/>
              </a:rPr>
              <a:t> </a:t>
            </a:r>
            <a:r>
              <a:rPr lang="en-US" altLang="en-US" sz="2000" dirty="0" err="1">
                <a:latin typeface="Arial" panose="020B0604020202020204" pitchFamily="34" charset="0"/>
              </a:rPr>
              <a:t>Mwenda</a:t>
            </a:r>
            <a:r>
              <a:rPr lang="en-US" altLang="en-US" sz="2000" dirty="0">
                <a:latin typeface="Arial" panose="020B0604020202020204" pitchFamily="34" charset="0"/>
              </a:rPr>
              <a:t>, Ruth </a:t>
            </a:r>
            <a:r>
              <a:rPr lang="en-US" altLang="en-US" sz="2000" dirty="0" err="1">
                <a:latin typeface="Arial" panose="020B0604020202020204" pitchFamily="34" charset="0"/>
              </a:rPr>
              <a:t>Nduati</a:t>
            </a:r>
            <a:r>
              <a:rPr lang="en-US" altLang="en-US" sz="2000" dirty="0">
                <a:latin typeface="Arial" panose="020B0604020202020204" pitchFamily="34" charset="0"/>
              </a:rPr>
              <a:t>, Mathew </a:t>
            </a:r>
            <a:r>
              <a:rPr lang="en-US" altLang="en-US" sz="2000" dirty="0" err="1">
                <a:latin typeface="Arial" panose="020B0604020202020204" pitchFamily="34" charset="0"/>
              </a:rPr>
              <a:t>Kosgey</a:t>
            </a:r>
            <a:r>
              <a:rPr lang="en-US" altLang="en-US" sz="2000" dirty="0">
                <a:latin typeface="Arial" panose="020B0604020202020204" pitchFamily="34" charset="0"/>
              </a:rPr>
              <a:t> et al. Time effects of bacterial vaginosis on infant morbidities in Kenya assessed using modified skewed generalized estimating equations, 15 June 2020, PREPRINT (Version 1) available at Research Square [+https://doi.org/10.21203/rs.3.rs-35335/v1+] </a:t>
            </a:r>
          </a:p>
          <a:p>
            <a:pPr marL="514350" indent="-514350" defTabSz="525571" eaLnBrk="0" fontAlgn="base" hangingPunct="0">
              <a:spcBef>
                <a:spcPct val="0"/>
              </a:spcBef>
              <a:spcAft>
                <a:spcPct val="0"/>
              </a:spcAft>
              <a:buFont typeface="+mj-lt"/>
              <a:buAutoNum type="arabicPeriod"/>
            </a:pPr>
            <a:endParaRPr lang="en-US" altLang="en-US" sz="2000" dirty="0">
              <a:latin typeface="Arial" panose="020B0604020202020204" pitchFamily="34" charset="0"/>
            </a:endParaRPr>
          </a:p>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57748" y="6135139"/>
            <a:ext cx="13325445" cy="11302702"/>
          </a:xfrm>
          <a:prstGeom prst="rect">
            <a:avLst/>
          </a:prstGeom>
        </p:spPr>
      </p:pic>
      <p:sp>
        <p:nvSpPr>
          <p:cNvPr id="29" name="Rectangle: Rounded Corners 27">
            <a:extLst>
              <a:ext uri="{FF2B5EF4-FFF2-40B4-BE49-F238E27FC236}">
                <a16:creationId xmlns:a16="http://schemas.microsoft.com/office/drawing/2014/main" id="{4115DC00-DBF9-4FB8-AB47-46EDA26DA48C}"/>
              </a:ext>
            </a:extLst>
          </p:cNvPr>
          <p:cNvSpPr/>
          <p:nvPr/>
        </p:nvSpPr>
        <p:spPr>
          <a:xfrm>
            <a:off x="16886548" y="5330764"/>
            <a:ext cx="11496645" cy="380076"/>
          </a:xfrm>
          <a:prstGeom prst="roundRect">
            <a:avLst/>
          </a:prstGeom>
        </p:spPr>
        <p:style>
          <a:lnRef idx="3">
            <a:schemeClr val="lt1"/>
          </a:lnRef>
          <a:fillRef idx="1001">
            <a:schemeClr val="lt1"/>
          </a:fillRef>
          <a:effectRef idx="1">
            <a:schemeClr val="accent6"/>
          </a:effectRef>
          <a:fontRef idx="minor">
            <a:schemeClr val="lt1"/>
          </a:fontRef>
        </p:style>
        <p:txBody>
          <a:bodyPr rtlCol="0" anchor="ctr"/>
          <a:lstStyle/>
          <a:p>
            <a:r>
              <a:rPr lang="en-US" sz="3000" b="1" dirty="0">
                <a:solidFill>
                  <a:schemeClr val="tx1"/>
                </a:solidFill>
                <a:latin typeface="Arial" panose="020B0604020202020204" pitchFamily="34" charset="0"/>
                <a:cs typeface="Arial" panose="020B0604020202020204" pitchFamily="34" charset="0"/>
              </a:rPr>
              <a:t>Infant mean weight gain between the two groups versus </a:t>
            </a:r>
            <a:r>
              <a:rPr lang="en-US" sz="3000" b="1" dirty="0">
                <a:solidFill>
                  <a:schemeClr val="tx1">
                    <a:lumMod val="85000"/>
                    <a:lumOff val="15000"/>
                  </a:schemeClr>
                </a:solidFill>
                <a:latin typeface="Arial" panose="020B0604020202020204" pitchFamily="34" charset="0"/>
                <a:cs typeface="Arial" panose="020B0604020202020204" pitchFamily="34" charset="0"/>
              </a:rPr>
              <a:t>time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401881" y="28978687"/>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7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970</Words>
  <Application>Microsoft Office PowerPoint</Application>
  <PresentationFormat>Benutzerdefiniert</PresentationFormat>
  <Paragraphs>125</Paragraphs>
  <Slides>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Century Gothic</vt:lpstr>
      <vt:lpstr>Wingdings</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106</cp:revision>
  <dcterms:created xsi:type="dcterms:W3CDTF">2016-06-23T11:49:10Z</dcterms:created>
  <dcterms:modified xsi:type="dcterms:W3CDTF">2020-07-01T07:22:50Z</dcterms:modified>
</cp:coreProperties>
</file>