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42803763" cy="3027521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13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>
        <p:scale>
          <a:sx n="50" d="100"/>
          <a:sy n="50" d="100"/>
        </p:scale>
        <p:origin x="-2016" y="-3904"/>
      </p:cViewPr>
      <p:guideLst>
        <p:guide orient="horz" pos="9535"/>
        <p:guide pos="134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507DA-A707-5548-A406-D48A9C2E1E25}" type="datetimeFigureOut">
              <a:rPr lang="ca-ES" smtClean="0"/>
              <a:pPr/>
              <a:t>26/6/20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336675"/>
            <a:ext cx="51022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B8FC-340E-1F48-8812-B52B90C8E68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7420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FB8FC-340E-1F48-8812-B52B90C8E684}" type="slidenum">
              <a:rPr lang="ca-ES" smtClean="0"/>
              <a:pPr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5295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210120" y="4954680"/>
            <a:ext cx="36382680" cy="10539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2139840" y="7084080"/>
            <a:ext cx="38522880" cy="837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2139840" y="16255440"/>
            <a:ext cx="38522880" cy="837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210120" y="4954680"/>
            <a:ext cx="36382680" cy="10539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2139840" y="7084080"/>
            <a:ext cx="18798840" cy="837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21879000" y="7084080"/>
            <a:ext cx="18798840" cy="837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2139840" y="16255440"/>
            <a:ext cx="18798840" cy="837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21879000" y="16255440"/>
            <a:ext cx="18798840" cy="837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210120" y="4954680"/>
            <a:ext cx="36382680" cy="10539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139840" y="7084080"/>
            <a:ext cx="12404160" cy="837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5164640" y="7084080"/>
            <a:ext cx="12404160" cy="837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28189440" y="7084080"/>
            <a:ext cx="12404160" cy="837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2139840" y="16255440"/>
            <a:ext cx="12404160" cy="837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15164640" y="16255440"/>
            <a:ext cx="12404160" cy="837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28189440" y="16255440"/>
            <a:ext cx="12404160" cy="837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210120" y="4954680"/>
            <a:ext cx="36382680" cy="10539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139840" y="7084080"/>
            <a:ext cx="38522880" cy="17559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210120" y="4954680"/>
            <a:ext cx="36382680" cy="10539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139840" y="7084080"/>
            <a:ext cx="38522880" cy="1755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210120" y="4954680"/>
            <a:ext cx="36382680" cy="10539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2139840" y="7084080"/>
            <a:ext cx="18798840" cy="1755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21879000" y="7084080"/>
            <a:ext cx="18798840" cy="1755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210120" y="4954680"/>
            <a:ext cx="36382680" cy="10539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3210120" y="4954680"/>
            <a:ext cx="36382680" cy="48857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210120" y="4954680"/>
            <a:ext cx="36382680" cy="10539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2139840" y="7084080"/>
            <a:ext cx="18798840" cy="837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21879000" y="7084080"/>
            <a:ext cx="18798840" cy="1755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2139840" y="16255440"/>
            <a:ext cx="18798840" cy="837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210120" y="4954680"/>
            <a:ext cx="36382680" cy="10539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2139840" y="7084080"/>
            <a:ext cx="18798840" cy="1755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21879000" y="7084080"/>
            <a:ext cx="18798840" cy="837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21879000" y="16255440"/>
            <a:ext cx="18798840" cy="837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210120" y="4954680"/>
            <a:ext cx="36382680" cy="10539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2139840" y="7084080"/>
            <a:ext cx="18798840" cy="837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21879000" y="7084080"/>
            <a:ext cx="18798840" cy="837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2139840" y="16255440"/>
            <a:ext cx="38522880" cy="837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23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210120" y="4954680"/>
            <a:ext cx="36382680" cy="1053972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2649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264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/>
          </p:nvPr>
        </p:nvSpPr>
        <p:spPr>
          <a:xfrm>
            <a:off x="2942640" y="28060560"/>
            <a:ext cx="9630360" cy="1611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47C8404-046E-4967-B77A-433B872915EA}" type="datetime">
              <a:rPr lang="es-ES" sz="53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26/6/20</a:t>
            </a:fld>
            <a:endParaRPr lang="es-ES" sz="53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4178600" y="28060560"/>
            <a:ext cx="14446080" cy="1611360"/>
          </a:xfrm>
          <a:prstGeom prst="rect">
            <a:avLst/>
          </a:prstGeom>
        </p:spPr>
        <p:txBody>
          <a:bodyPr anchor="ctr"/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30230280" y="28060560"/>
            <a:ext cx="9630360" cy="161136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DB842A8-E257-48FD-81FE-4469792FB5C8}" type="slidenum">
              <a:rPr lang="es-ES" sz="53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53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emf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n 59">
            <a:extLst>
              <a:ext uri="{FF2B5EF4-FFF2-40B4-BE49-F238E27FC236}">
                <a16:creationId xmlns:a16="http://schemas.microsoft.com/office/drawing/2014/main" id="{70C0BA1C-8E4D-AF44-B1D5-07A16ED429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476" y="18909445"/>
            <a:ext cx="13815225" cy="5400000"/>
          </a:xfrm>
          <a:prstGeom prst="rect">
            <a:avLst/>
          </a:prstGeom>
        </p:spPr>
      </p:pic>
      <p:sp>
        <p:nvSpPr>
          <p:cNvPr id="40" name="CustomShape 1"/>
          <p:cNvSpPr/>
          <p:nvPr/>
        </p:nvSpPr>
        <p:spPr>
          <a:xfrm>
            <a:off x="0" y="0"/>
            <a:ext cx="42803280" cy="3338280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541740" y="3523911"/>
            <a:ext cx="7939440" cy="58740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880" tIns="20880" rIns="20880" bIns="20880"/>
          <a:lstStyle/>
          <a:p>
            <a:pPr algn="just">
              <a:lnSpc>
                <a:spcPct val="100000"/>
              </a:lnSpc>
            </a:pPr>
            <a:r>
              <a:rPr lang="es-ES" sz="3200" b="1" spc="-1" dirty="0" err="1">
                <a:solidFill>
                  <a:srgbClr val="E72240"/>
                </a:solidFill>
              </a:rPr>
              <a:t>Background</a:t>
            </a:r>
            <a:r>
              <a:rPr lang="es-ES" sz="3200" b="1" spc="-1" dirty="0">
                <a:solidFill>
                  <a:srgbClr val="E72240"/>
                </a:solidFill>
              </a:rPr>
              <a:t>:</a:t>
            </a:r>
          </a:p>
          <a:p>
            <a:pPr algn="just"/>
            <a:r>
              <a:rPr lang="en-GB" sz="3200" b="1" dirty="0"/>
              <a:t>Supplemented Mediterranean Diet (SMD) with extra virgin olive oil (EVOO) and walnuts has been associated with a decrease in mortality and other events in healthy population (</a:t>
            </a:r>
            <a:r>
              <a:rPr lang="en-GB" sz="3200" b="1" dirty="0" err="1"/>
              <a:t>Estruch</a:t>
            </a:r>
            <a:r>
              <a:rPr lang="en-GB" sz="3200" b="1" dirty="0"/>
              <a:t> R et al NEJM 2018). Data suggest some of these beneficial effects could be related to microbiota-mediated changes in immune-activation. We assessed whether a SMD can modify the gut microbiome profile and immune activation in ART treated, </a:t>
            </a:r>
            <a:r>
              <a:rPr lang="en-GB" sz="3200" b="1" dirty="0" err="1"/>
              <a:t>virologically</a:t>
            </a:r>
            <a:r>
              <a:rPr lang="en-GB" sz="3200" b="1" dirty="0"/>
              <a:t> suppressed HIV infected individuals</a:t>
            </a:r>
            <a:r>
              <a:rPr lang="en-GB" sz="2800" b="1" dirty="0"/>
              <a:t>.</a:t>
            </a:r>
            <a:endParaRPr lang="en-GB" sz="3600" b="1" dirty="0"/>
          </a:p>
        </p:txBody>
      </p:sp>
      <p:sp>
        <p:nvSpPr>
          <p:cNvPr id="42" name="CustomShape 3"/>
          <p:cNvSpPr/>
          <p:nvPr/>
        </p:nvSpPr>
        <p:spPr>
          <a:xfrm>
            <a:off x="541740" y="10677469"/>
            <a:ext cx="7939440" cy="9190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880" tIns="20880" rIns="20880" bIns="20880"/>
          <a:lstStyle/>
          <a:p>
            <a:pPr algn="just"/>
            <a:r>
              <a:rPr lang="en-GB" sz="3600" b="1" spc="-1" dirty="0">
                <a:solidFill>
                  <a:srgbClr val="E72240"/>
                </a:solidFill>
              </a:rPr>
              <a:t>Methods:</a:t>
            </a:r>
          </a:p>
          <a:p>
            <a:pPr algn="just"/>
            <a:r>
              <a:rPr lang="en-GB" sz="3200" dirty="0"/>
              <a:t>HIV-1 infected patients (n=102) on antiretroviral therapy (ART) were randomized to either a SMD with 50 g/day of EVOO and 30g/day of walnuts or continue their usual diet (UD) during 3 months. Individual’s adherence to diet was monitored using the PREDIMED guidelines (Score: Low&lt;7 points; Normal from 7 to 10; High&gt;10 points). Clinical, metabolic, microbial translocation, inflammatory, immune system and microbiome parameters were assessed at baseline and 3 months after the initiation of SMD. DNA from stool samples were extracted using a self-modified </a:t>
            </a:r>
            <a:r>
              <a:rPr lang="en-GB" sz="3200" dirty="0" err="1"/>
              <a:t>QIAstool</a:t>
            </a:r>
            <a:r>
              <a:rPr lang="en-GB" sz="3200" dirty="0"/>
              <a:t> mini kit (QIAGEN) and 16S rRNA were sequenced in </a:t>
            </a:r>
            <a:r>
              <a:rPr lang="en-GB" sz="3200" dirty="0" err="1"/>
              <a:t>MiSeq</a:t>
            </a:r>
            <a:r>
              <a:rPr lang="en-GB" sz="3200" dirty="0"/>
              <a:t> (Illumina).</a:t>
            </a:r>
          </a:p>
          <a:p>
            <a:pPr algn="just">
              <a:lnSpc>
                <a:spcPct val="100000"/>
              </a:lnSpc>
            </a:pPr>
            <a:endParaRPr lang="es-ES" sz="2760" b="0" strike="noStrike" spc="-1" dirty="0">
              <a:latin typeface="Arial"/>
            </a:endParaRPr>
          </a:p>
        </p:txBody>
      </p:sp>
      <p:sp>
        <p:nvSpPr>
          <p:cNvPr id="43" name="CustomShape 4"/>
          <p:cNvSpPr/>
          <p:nvPr/>
        </p:nvSpPr>
        <p:spPr>
          <a:xfrm>
            <a:off x="4434229" y="367289"/>
            <a:ext cx="37979154" cy="10156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880" tIns="20880" rIns="20880" bIns="20880"/>
          <a:lstStyle/>
          <a:p>
            <a:pPr algn="ctr"/>
            <a:r>
              <a:rPr lang="en-GB" sz="6400" b="1" dirty="0">
                <a:solidFill>
                  <a:schemeClr val="bg1"/>
                </a:solidFill>
                <a:latin typeface="Calibri" panose="020F0502020204030204" pitchFamily="34" charset="0"/>
              </a:rPr>
              <a:t>Influence of a Supplemented Mediterranean Diet on the Gut Microbiome Profile in HIV-1 infected individuals</a:t>
            </a:r>
            <a:endParaRPr lang="en-GB" sz="6400" dirty="0">
              <a:solidFill>
                <a:schemeClr val="bg1"/>
              </a:solidFill>
            </a:endParaRPr>
          </a:p>
        </p:txBody>
      </p:sp>
      <p:sp>
        <p:nvSpPr>
          <p:cNvPr id="44" name="CustomShape 5"/>
          <p:cNvSpPr/>
          <p:nvPr/>
        </p:nvSpPr>
        <p:spPr>
          <a:xfrm>
            <a:off x="879812" y="1790348"/>
            <a:ext cx="19642257" cy="16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880" tIns="20880" rIns="20880" bIns="20880"/>
          <a:lstStyle/>
          <a:p>
            <a:pPr algn="just"/>
            <a:r>
              <a:rPr lang="ca-ES" sz="3200" b="1" dirty="0">
                <a:solidFill>
                  <a:schemeClr val="bg1"/>
                </a:solidFill>
              </a:rPr>
              <a:t>Roque </a:t>
            </a:r>
            <a:r>
              <a:rPr lang="ca-ES" sz="3200" b="1" dirty="0" err="1">
                <a:solidFill>
                  <a:schemeClr val="bg1"/>
                </a:solidFill>
              </a:rPr>
              <a:t>Pastor-Ibáñez</a:t>
            </a:r>
            <a:r>
              <a:rPr lang="ca-ES" sz="3200" b="1" dirty="0">
                <a:solidFill>
                  <a:schemeClr val="bg1"/>
                </a:solidFill>
              </a:rPr>
              <a:t> </a:t>
            </a:r>
            <a:r>
              <a:rPr lang="ca-ES" sz="2800" baseline="30000" dirty="0"/>
              <a:t>1</a:t>
            </a:r>
            <a:r>
              <a:rPr lang="ca-ES" sz="2800" dirty="0"/>
              <a:t>, Juan Blanco-</a:t>
            </a:r>
            <a:r>
              <a:rPr lang="ca-ES" sz="2800" dirty="0" err="1"/>
              <a:t>Heredia</a:t>
            </a:r>
            <a:r>
              <a:rPr lang="ca-ES" sz="2800" dirty="0"/>
              <a:t> </a:t>
            </a:r>
            <a:r>
              <a:rPr lang="ca-ES" sz="2800" baseline="30000" dirty="0"/>
              <a:t>2</a:t>
            </a:r>
            <a:r>
              <a:rPr lang="ca-ES" sz="2800" dirty="0"/>
              <a:t>, </a:t>
            </a:r>
            <a:r>
              <a:rPr lang="ca-ES" sz="2800" dirty="0" err="1"/>
              <a:t>Florencia</a:t>
            </a:r>
            <a:r>
              <a:rPr lang="ca-ES" sz="2800" dirty="0"/>
              <a:t> </a:t>
            </a:r>
            <a:r>
              <a:rPr lang="ca-ES" sz="2800" dirty="0" err="1"/>
              <a:t>Etcheverry</a:t>
            </a:r>
            <a:r>
              <a:rPr lang="ca-ES" sz="2800" dirty="0"/>
              <a:t> </a:t>
            </a:r>
            <a:r>
              <a:rPr lang="ca-ES" sz="2800" baseline="30000" dirty="0"/>
              <a:t>1</a:t>
            </a:r>
            <a:r>
              <a:rPr lang="ca-ES" sz="2800" dirty="0"/>
              <a:t>, Francisco </a:t>
            </a:r>
            <a:r>
              <a:rPr lang="ca-ES" sz="2800" dirty="0" err="1"/>
              <a:t>Díez</a:t>
            </a:r>
            <a:r>
              <a:rPr lang="ca-ES" sz="2800" dirty="0"/>
              <a:t> </a:t>
            </a:r>
            <a:r>
              <a:rPr lang="ca-ES" sz="2800" baseline="30000" dirty="0"/>
              <a:t>1</a:t>
            </a:r>
            <a:r>
              <a:rPr lang="ca-ES" sz="2800" dirty="0"/>
              <a:t>, </a:t>
            </a:r>
            <a:r>
              <a:rPr lang="ca-ES" sz="2800" dirty="0" err="1"/>
              <a:t>Constanza</a:t>
            </a:r>
            <a:r>
              <a:rPr lang="ca-ES" sz="2800" dirty="0"/>
              <a:t> </a:t>
            </a:r>
            <a:r>
              <a:rPr lang="ca-ES" sz="2800" dirty="0" err="1"/>
              <a:t>Lucero</a:t>
            </a:r>
            <a:r>
              <a:rPr lang="ca-ES" sz="2800" dirty="0"/>
              <a:t> </a:t>
            </a:r>
            <a:r>
              <a:rPr lang="ca-ES" sz="2800" baseline="30000" dirty="0"/>
              <a:t>1</a:t>
            </a:r>
            <a:r>
              <a:rPr lang="ca-ES" sz="2800" dirty="0"/>
              <a:t>, </a:t>
            </a:r>
            <a:r>
              <a:rPr lang="ca-ES" sz="2800" dirty="0" err="1"/>
              <a:t>Lorna</a:t>
            </a:r>
            <a:r>
              <a:rPr lang="ca-ES" sz="2800" dirty="0"/>
              <a:t> </a:t>
            </a:r>
            <a:r>
              <a:rPr lang="ca-ES" sz="2800" dirty="0" err="1"/>
              <a:t>Leal</a:t>
            </a:r>
            <a:r>
              <a:rPr lang="ca-ES" sz="2800" dirty="0"/>
              <a:t> </a:t>
            </a:r>
            <a:r>
              <a:rPr lang="ca-ES" sz="2800" baseline="30000" dirty="0"/>
              <a:t>1</a:t>
            </a:r>
            <a:r>
              <a:rPr lang="ca-ES" sz="2800" dirty="0"/>
              <a:t>, </a:t>
            </a:r>
            <a:r>
              <a:rPr lang="ca-ES" sz="2800" dirty="0" err="1"/>
              <a:t>Sonsoles</a:t>
            </a:r>
            <a:r>
              <a:rPr lang="ca-ES" sz="2800" dirty="0"/>
              <a:t> </a:t>
            </a:r>
            <a:r>
              <a:rPr lang="ca-ES" sz="2800" dirty="0" err="1"/>
              <a:t>Sánchez-Palomino</a:t>
            </a:r>
            <a:r>
              <a:rPr lang="ca-ES" sz="2800" dirty="0"/>
              <a:t> </a:t>
            </a:r>
            <a:r>
              <a:rPr lang="ca-ES" sz="2800" baseline="30000" dirty="0"/>
              <a:t>1</a:t>
            </a:r>
            <a:r>
              <a:rPr lang="ca-ES" sz="2800" dirty="0"/>
              <a:t>, Rosa Casas </a:t>
            </a:r>
            <a:r>
              <a:rPr lang="ca-ES" sz="2800" baseline="30000" dirty="0"/>
              <a:t>3</a:t>
            </a:r>
            <a:r>
              <a:rPr lang="ca-ES" sz="2800" dirty="0"/>
              <a:t>, </a:t>
            </a:r>
            <a:r>
              <a:rPr lang="ca-ES" sz="2800" dirty="0" err="1"/>
              <a:t>María</a:t>
            </a:r>
            <a:r>
              <a:rPr lang="ca-ES" sz="2800" dirty="0"/>
              <a:t> </a:t>
            </a:r>
            <a:r>
              <a:rPr lang="ca-ES" sz="2800" dirty="0" err="1"/>
              <a:t>Ángeles</a:t>
            </a:r>
            <a:r>
              <a:rPr lang="ca-ES" sz="2800" dirty="0"/>
              <a:t> </a:t>
            </a:r>
            <a:r>
              <a:rPr lang="ca-ES" sz="2800" dirty="0" err="1"/>
              <a:t>Navarrete-Muñoz</a:t>
            </a:r>
            <a:r>
              <a:rPr lang="ca-ES" sz="2800" dirty="0"/>
              <a:t> </a:t>
            </a:r>
            <a:r>
              <a:rPr lang="ca-ES" sz="2800" baseline="30000" dirty="0"/>
              <a:t>3</a:t>
            </a:r>
            <a:r>
              <a:rPr lang="ca-ES" sz="2800" dirty="0"/>
              <a:t>, Norma </a:t>
            </a:r>
            <a:r>
              <a:rPr lang="ca-ES" sz="2800" dirty="0" err="1"/>
              <a:t>Rallón</a:t>
            </a:r>
            <a:r>
              <a:rPr lang="ca-ES" sz="2800" dirty="0"/>
              <a:t> </a:t>
            </a:r>
            <a:r>
              <a:rPr lang="ca-ES" sz="2800" baseline="30000" dirty="0"/>
              <a:t>4</a:t>
            </a:r>
            <a:r>
              <a:rPr lang="ca-ES" sz="2800" dirty="0"/>
              <a:t>, José Miguel Benito </a:t>
            </a:r>
            <a:r>
              <a:rPr lang="ca-ES" sz="2800" baseline="30000" dirty="0"/>
              <a:t>4</a:t>
            </a:r>
            <a:r>
              <a:rPr lang="ca-ES" sz="2800" dirty="0"/>
              <a:t>, Marc Noguera-Julian </a:t>
            </a:r>
            <a:r>
              <a:rPr lang="ca-ES" sz="2800" baseline="30000" dirty="0"/>
              <a:t>5</a:t>
            </a:r>
            <a:r>
              <a:rPr lang="ca-ES" sz="2800" dirty="0"/>
              <a:t>, Roger Paredes </a:t>
            </a:r>
            <a:r>
              <a:rPr lang="ca-ES" sz="2800" baseline="30000" dirty="0"/>
              <a:t>5</a:t>
            </a:r>
            <a:r>
              <a:rPr lang="ca-ES" sz="2800" dirty="0"/>
              <a:t>, </a:t>
            </a:r>
            <a:r>
              <a:rPr lang="ca-ES" sz="2800" dirty="0" err="1"/>
              <a:t>Ramón</a:t>
            </a:r>
            <a:r>
              <a:rPr lang="ca-ES" sz="2800" dirty="0"/>
              <a:t> Estruch </a:t>
            </a:r>
            <a:r>
              <a:rPr lang="ca-ES" sz="2800" baseline="30000" dirty="0"/>
              <a:t>3</a:t>
            </a:r>
            <a:r>
              <a:rPr lang="ca-ES" sz="2800" dirty="0"/>
              <a:t>, David Torrents </a:t>
            </a:r>
            <a:r>
              <a:rPr lang="ca-ES" sz="2800" baseline="30000" dirty="0"/>
              <a:t>6</a:t>
            </a:r>
            <a:r>
              <a:rPr lang="ca-ES" sz="2800" dirty="0"/>
              <a:t>, Felipe </a:t>
            </a:r>
            <a:r>
              <a:rPr lang="ca-ES" sz="2800" dirty="0" err="1"/>
              <a:t>García</a:t>
            </a:r>
            <a:r>
              <a:rPr lang="ca-ES" sz="2800" dirty="0"/>
              <a:t> </a:t>
            </a:r>
            <a:r>
              <a:rPr lang="ca-ES" sz="2800" baseline="30000" dirty="0"/>
              <a:t>1</a:t>
            </a:r>
            <a:r>
              <a:rPr lang="ca-ES" sz="2800" dirty="0"/>
              <a:t> </a:t>
            </a:r>
          </a:p>
        </p:txBody>
      </p:sp>
      <p:sp>
        <p:nvSpPr>
          <p:cNvPr id="45" name="CustomShape 6"/>
          <p:cNvSpPr/>
          <p:nvPr/>
        </p:nvSpPr>
        <p:spPr>
          <a:xfrm>
            <a:off x="11940840" y="28863720"/>
            <a:ext cx="189216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EF402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9"/>
          <p:cNvSpPr/>
          <p:nvPr/>
        </p:nvSpPr>
        <p:spPr>
          <a:xfrm>
            <a:off x="469922" y="22863466"/>
            <a:ext cx="7939440" cy="72816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880" tIns="20880" rIns="20880" bIns="20880"/>
          <a:lstStyle/>
          <a:p>
            <a:pPr algn="just">
              <a:lnSpc>
                <a:spcPct val="100000"/>
              </a:lnSpc>
            </a:pPr>
            <a:r>
              <a:rPr lang="es-ES" sz="3200" b="1" spc="-1" dirty="0" err="1">
                <a:solidFill>
                  <a:srgbClr val="E72240"/>
                </a:solidFill>
              </a:rPr>
              <a:t>Bioinformatic</a:t>
            </a:r>
            <a:r>
              <a:rPr lang="es-ES" sz="3200" b="1" spc="-1" dirty="0">
                <a:solidFill>
                  <a:srgbClr val="E72240"/>
                </a:solidFill>
              </a:rPr>
              <a:t> </a:t>
            </a:r>
            <a:r>
              <a:rPr lang="es-ES" sz="3200" b="1" spc="-1" dirty="0" err="1">
                <a:solidFill>
                  <a:srgbClr val="E72240"/>
                </a:solidFill>
              </a:rPr>
              <a:t>analysis</a:t>
            </a:r>
            <a:r>
              <a:rPr lang="es-ES" sz="3200" b="1" spc="-1" dirty="0">
                <a:solidFill>
                  <a:srgbClr val="E72240"/>
                </a:solidFill>
              </a:rPr>
              <a:t>:</a:t>
            </a:r>
          </a:p>
          <a:p>
            <a:pPr algn="just"/>
            <a:r>
              <a:rPr lang="en-GB" sz="2800" dirty="0"/>
              <a:t>FATQ sequences were filtered, trimmed, </a:t>
            </a:r>
            <a:r>
              <a:rPr lang="en-GB" sz="2800" dirty="0" err="1"/>
              <a:t>chiremas</a:t>
            </a:r>
            <a:r>
              <a:rPr lang="en-GB" sz="2800" dirty="0"/>
              <a:t> removed, aligned and clustered in to OTUs using QIIME2. </a:t>
            </a:r>
            <a:r>
              <a:rPr lang="en-GB" sz="2800" dirty="0" err="1"/>
              <a:t>Greengenes</a:t>
            </a:r>
            <a:r>
              <a:rPr lang="en-GB" sz="2800" dirty="0"/>
              <a:t> and Silva (results not showed) Databases were used for taxonomical assignment. The statistical analysis was performed using Vegan, Picante, </a:t>
            </a:r>
            <a:r>
              <a:rPr lang="en-GB" sz="2800" dirty="0" err="1"/>
              <a:t>Phyloseq</a:t>
            </a:r>
            <a:r>
              <a:rPr lang="en-GB" sz="2800" dirty="0"/>
              <a:t> packages in R 3.5.2 software. Differences were achieved using Wilcoxon, Kruskal-Wallis or Adonis test when required. Differences in genus abundances were obtained using LDA score in Linear discriminant analysis Effect Size (</a:t>
            </a:r>
            <a:r>
              <a:rPr lang="en-GB" sz="2800" dirty="0" err="1"/>
              <a:t>LefSe</a:t>
            </a:r>
            <a:r>
              <a:rPr lang="en-GB" sz="2800" dirty="0"/>
              <a:t>) analysis</a:t>
            </a:r>
            <a:r>
              <a:rPr lang="en-GB" sz="2400" dirty="0"/>
              <a:t>.</a:t>
            </a:r>
          </a:p>
          <a:p>
            <a:pPr algn="just"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</p:txBody>
      </p:sp>
      <p:sp>
        <p:nvSpPr>
          <p:cNvPr id="50" name="CustomShape 10"/>
          <p:cNvSpPr/>
          <p:nvPr/>
        </p:nvSpPr>
        <p:spPr>
          <a:xfrm>
            <a:off x="9393498" y="3745677"/>
            <a:ext cx="32416654" cy="28443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880" tIns="20880" rIns="20880" bIns="20880"/>
          <a:lstStyle/>
          <a:p>
            <a:pPr algn="just">
              <a:lnSpc>
                <a:spcPct val="100000"/>
              </a:lnSpc>
            </a:pPr>
            <a:r>
              <a:rPr lang="es-ES" sz="4800" b="1" spc="-1" dirty="0" err="1">
                <a:solidFill>
                  <a:srgbClr val="E72240"/>
                </a:solidFill>
              </a:rPr>
              <a:t>Results</a:t>
            </a:r>
            <a:r>
              <a:rPr lang="es-ES" sz="4800" b="1" spc="-1" dirty="0">
                <a:solidFill>
                  <a:srgbClr val="E72240"/>
                </a:solidFill>
              </a:rPr>
              <a:t>:</a:t>
            </a:r>
            <a:endParaRPr lang="es-ES" sz="4400" b="1" strike="noStrike" spc="-1" dirty="0">
              <a:solidFill>
                <a:srgbClr val="E72240"/>
              </a:solidFill>
              <a:latin typeface="Arial"/>
            </a:endParaRPr>
          </a:p>
          <a:p>
            <a:pPr algn="just"/>
            <a:r>
              <a:rPr lang="en-GB" dirty="0"/>
              <a:t> </a:t>
            </a:r>
          </a:p>
          <a:p>
            <a:pPr algn="just"/>
            <a:r>
              <a:rPr lang="en-GB" sz="3200" dirty="0"/>
              <a:t>An </a:t>
            </a:r>
            <a:r>
              <a:rPr lang="en-GB" sz="3200" b="1" dirty="0"/>
              <a:t>improvement in the lipid profile </a:t>
            </a:r>
            <a:r>
              <a:rPr lang="en-GB" sz="3200" dirty="0"/>
              <a:t>was observed in SMD vs UD groups [(delta total cholesterol -3.4 vs 9.6 mg/dl, respectively, p=0.02) and (delta b lipoprotein -2.1 vs 7.8 mg/dl, respectively, p=0.05)]. </a:t>
            </a:r>
            <a:r>
              <a:rPr lang="en-GB" sz="3200" b="1" dirty="0" err="1"/>
              <a:t>IFNɣ</a:t>
            </a:r>
            <a:r>
              <a:rPr lang="en-GB" sz="3200" b="1" dirty="0"/>
              <a:t>-producing T cells significantly decreased</a:t>
            </a:r>
            <a:r>
              <a:rPr lang="en-GB" sz="3200" dirty="0"/>
              <a:t> at month 3 respect to baseline in SMD group (CD3+CD4+IFNɣ+: p=0.056; CD3+CD8+IFNɣ+: p=0.018; Tc17 </a:t>
            </a:r>
            <a:r>
              <a:rPr lang="en-GB" sz="3200" dirty="0" err="1"/>
              <a:t>IFNɣ</a:t>
            </a:r>
            <a:r>
              <a:rPr lang="en-GB" sz="3200" dirty="0"/>
              <a:t>+: p=0.036), but not in UD group</a:t>
            </a:r>
            <a:r>
              <a:rPr lang="en-GB" sz="3200" b="1" dirty="0"/>
              <a:t>. No changes in parameters of translocation and inflammation were observed. </a:t>
            </a:r>
          </a:p>
          <a:p>
            <a:pPr algn="just">
              <a:lnSpc>
                <a:spcPct val="100000"/>
              </a:lnSpc>
            </a:pPr>
            <a:endParaRPr lang="es-ES" sz="2760" b="1" strike="noStrike" spc="-1" dirty="0">
              <a:solidFill>
                <a:srgbClr val="E72240"/>
              </a:solidFill>
              <a:latin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D8BD52B-F44C-9D4B-8304-DC95B93E43BC}"/>
              </a:ext>
            </a:extLst>
          </p:cNvPr>
          <p:cNvSpPr/>
          <p:nvPr/>
        </p:nvSpPr>
        <p:spPr>
          <a:xfrm>
            <a:off x="21401881" y="1817551"/>
            <a:ext cx="21401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000" b="1" baseline="30000" dirty="0"/>
              <a:t>1 </a:t>
            </a:r>
            <a:r>
              <a:rPr lang="es-ES" sz="2000" b="1" dirty="0">
                <a:latin typeface="ArialMT"/>
              </a:rPr>
              <a:t>Hospital </a:t>
            </a:r>
            <a:r>
              <a:rPr lang="es-ES" sz="2000" b="1" dirty="0" err="1">
                <a:latin typeface="ArialMT"/>
              </a:rPr>
              <a:t>Clínic-HIVACAT</a:t>
            </a:r>
            <a:r>
              <a:rPr lang="es-ES" sz="2000" b="1" dirty="0">
                <a:latin typeface="ArialMT"/>
              </a:rPr>
              <a:t>, </a:t>
            </a:r>
            <a:r>
              <a:rPr lang="es-ES" sz="2000" b="1" dirty="0" err="1">
                <a:latin typeface="ArialMT"/>
              </a:rPr>
              <a:t>University</a:t>
            </a:r>
            <a:r>
              <a:rPr lang="es-ES" sz="2000" b="1" dirty="0">
                <a:latin typeface="ArialMT"/>
              </a:rPr>
              <a:t> of Barcelona, Barcelona, </a:t>
            </a:r>
            <a:r>
              <a:rPr lang="es-ES" sz="2000" b="1" dirty="0" err="1">
                <a:latin typeface="ArialMT"/>
              </a:rPr>
              <a:t>Spain</a:t>
            </a:r>
            <a:r>
              <a:rPr lang="es-ES" sz="2000" b="1" dirty="0">
                <a:latin typeface="ArialMT"/>
              </a:rPr>
              <a:t>., Barcelona, </a:t>
            </a:r>
            <a:r>
              <a:rPr lang="ca-ES" sz="2000" b="1" baseline="30000" dirty="0"/>
              <a:t>2 </a:t>
            </a:r>
            <a:r>
              <a:rPr lang="es-ES" sz="2000" b="1" dirty="0" err="1">
                <a:latin typeface="ArialMT"/>
              </a:rPr>
              <a:t>Computational</a:t>
            </a:r>
            <a:r>
              <a:rPr lang="es-ES" sz="2000" b="1" dirty="0">
                <a:latin typeface="ArialMT"/>
              </a:rPr>
              <a:t> </a:t>
            </a:r>
            <a:r>
              <a:rPr lang="es-ES" sz="2000" b="1" dirty="0" err="1">
                <a:latin typeface="ArialMT"/>
              </a:rPr>
              <a:t>Genomics</a:t>
            </a:r>
            <a:r>
              <a:rPr lang="es-ES" sz="2000" b="1" dirty="0">
                <a:latin typeface="ArialMT"/>
              </a:rPr>
              <a:t> </a:t>
            </a:r>
            <a:r>
              <a:rPr lang="es-ES" sz="2000" b="1" dirty="0" err="1">
                <a:latin typeface="ArialMT"/>
              </a:rPr>
              <a:t>Groups</a:t>
            </a:r>
            <a:r>
              <a:rPr lang="es-ES" sz="2000" b="1" dirty="0">
                <a:latin typeface="ArialMT"/>
              </a:rPr>
              <a:t>. Barcelona </a:t>
            </a:r>
            <a:r>
              <a:rPr lang="es-ES" sz="2000" b="1" dirty="0" err="1">
                <a:latin typeface="ArialMT"/>
              </a:rPr>
              <a:t>Supercomputing</a:t>
            </a:r>
            <a:r>
              <a:rPr lang="es-ES" sz="2000" b="1" dirty="0">
                <a:latin typeface="ArialMT"/>
              </a:rPr>
              <a:t> Center (BSC) &amp; </a:t>
            </a:r>
            <a:r>
              <a:rPr lang="es-ES" sz="2000" b="1" dirty="0" err="1">
                <a:latin typeface="ArialMT"/>
              </a:rPr>
              <a:t>IrsiCaixa</a:t>
            </a:r>
            <a:r>
              <a:rPr lang="es-ES" sz="2000" b="1" dirty="0">
                <a:latin typeface="ArialMT"/>
              </a:rPr>
              <a:t>, Badalona, </a:t>
            </a:r>
            <a:r>
              <a:rPr lang="es-ES" sz="2000" b="1" dirty="0" err="1">
                <a:latin typeface="ArialMT"/>
              </a:rPr>
              <a:t>Spain</a:t>
            </a:r>
            <a:r>
              <a:rPr lang="es-ES" sz="2000" b="1" dirty="0">
                <a:latin typeface="ArialMT"/>
              </a:rPr>
              <a:t>, Barcelona, </a:t>
            </a:r>
            <a:r>
              <a:rPr lang="ca-ES" sz="2000" b="1" baseline="30000" dirty="0"/>
              <a:t>3 </a:t>
            </a:r>
            <a:r>
              <a:rPr lang="es-ES" sz="2000" b="1" dirty="0" err="1">
                <a:latin typeface="ArialMT"/>
              </a:rPr>
              <a:t>Department</a:t>
            </a:r>
            <a:r>
              <a:rPr lang="es-ES" sz="2000" b="1" dirty="0">
                <a:latin typeface="ArialMT"/>
              </a:rPr>
              <a:t> of </a:t>
            </a:r>
            <a:r>
              <a:rPr lang="es-ES" sz="2000" b="1" dirty="0" err="1">
                <a:latin typeface="ArialMT"/>
              </a:rPr>
              <a:t>Internal</a:t>
            </a:r>
            <a:r>
              <a:rPr lang="es-ES" sz="2000" b="1" dirty="0">
                <a:latin typeface="ArialMT"/>
              </a:rPr>
              <a:t> Medicine, Hospital </a:t>
            </a:r>
            <a:r>
              <a:rPr lang="es-ES" sz="2000" b="1" dirty="0" err="1">
                <a:latin typeface="ArialMT"/>
              </a:rPr>
              <a:t>Clinic</a:t>
            </a:r>
            <a:r>
              <a:rPr lang="es-ES" sz="2000" b="1" dirty="0">
                <a:latin typeface="ArialMT"/>
              </a:rPr>
              <a:t>, </a:t>
            </a:r>
            <a:r>
              <a:rPr lang="es-ES" sz="2000" b="1" dirty="0" err="1">
                <a:latin typeface="ArialMT"/>
              </a:rPr>
              <a:t>Institut</a:t>
            </a:r>
            <a:r>
              <a:rPr lang="es-ES" sz="2000" b="1" dirty="0">
                <a:latin typeface="ArialMT"/>
              </a:rPr>
              <a:t> </a:t>
            </a:r>
            <a:r>
              <a:rPr lang="es-ES" sz="2000" b="1" dirty="0" err="1">
                <a:latin typeface="ArialMT"/>
              </a:rPr>
              <a:t>d’Investigacio</a:t>
            </a:r>
            <a:r>
              <a:rPr lang="es-ES" sz="2000" b="1" dirty="0">
                <a:latin typeface="ArialMT"/>
              </a:rPr>
              <a:t>́ </a:t>
            </a:r>
            <a:r>
              <a:rPr lang="es-ES" sz="2000" b="1" dirty="0" err="1">
                <a:latin typeface="ArialMT"/>
              </a:rPr>
              <a:t>Biomèdica</a:t>
            </a:r>
            <a:r>
              <a:rPr lang="es-ES" sz="2000" b="1" dirty="0">
                <a:latin typeface="ArialMT"/>
              </a:rPr>
              <a:t> </a:t>
            </a:r>
            <a:r>
              <a:rPr lang="es-ES" sz="2000" b="1" dirty="0" err="1">
                <a:latin typeface="ArialMT"/>
              </a:rPr>
              <a:t>August</a:t>
            </a:r>
            <a:r>
              <a:rPr lang="es-ES" sz="2000" b="1" dirty="0">
                <a:latin typeface="ArialMT"/>
              </a:rPr>
              <a:t> Pi I </a:t>
            </a:r>
            <a:r>
              <a:rPr lang="es-ES" sz="2000" b="1" dirty="0" err="1">
                <a:latin typeface="ArialMT"/>
              </a:rPr>
              <a:t>Sunyer</a:t>
            </a:r>
            <a:r>
              <a:rPr lang="es-ES" sz="2000" b="1" dirty="0">
                <a:latin typeface="ArialMT"/>
              </a:rPr>
              <a:t> (IDIBAPS), </a:t>
            </a:r>
            <a:r>
              <a:rPr lang="es-ES" sz="2000" b="1" dirty="0" err="1">
                <a:latin typeface="ArialMT"/>
              </a:rPr>
              <a:t>University</a:t>
            </a:r>
            <a:r>
              <a:rPr lang="es-ES" sz="2000" b="1" dirty="0">
                <a:latin typeface="ArialMT"/>
              </a:rPr>
              <a:t> of Barcelona, Barcelona, </a:t>
            </a:r>
            <a:r>
              <a:rPr lang="es-ES" sz="2000" b="1" dirty="0" err="1">
                <a:latin typeface="ArialMT"/>
              </a:rPr>
              <a:t>Spain</a:t>
            </a:r>
            <a:r>
              <a:rPr lang="es-ES" sz="2000" b="1" dirty="0">
                <a:latin typeface="ArialMT"/>
              </a:rPr>
              <a:t>., Barcelona, </a:t>
            </a:r>
            <a:r>
              <a:rPr lang="ca-ES" sz="2000" b="1" baseline="30000" dirty="0"/>
              <a:t>4 </a:t>
            </a:r>
            <a:r>
              <a:rPr lang="es-ES" sz="2000" b="1" dirty="0">
                <a:latin typeface="ArialMT"/>
              </a:rPr>
              <a:t>Instituto de </a:t>
            </a:r>
            <a:r>
              <a:rPr lang="es-ES" sz="2000" b="1" dirty="0" err="1">
                <a:latin typeface="ArialMT"/>
              </a:rPr>
              <a:t>Investigación</a:t>
            </a:r>
            <a:r>
              <a:rPr lang="es-ES" sz="2000" b="1" dirty="0">
                <a:latin typeface="ArialMT"/>
              </a:rPr>
              <a:t> </a:t>
            </a:r>
            <a:r>
              <a:rPr lang="es-ES" sz="2000" b="1" dirty="0" err="1">
                <a:latin typeface="ArialMT"/>
              </a:rPr>
              <a:t>Sanitaria-Fundación</a:t>
            </a:r>
            <a:r>
              <a:rPr lang="es-ES" sz="2000" b="1" dirty="0">
                <a:latin typeface="ArialMT"/>
              </a:rPr>
              <a:t> </a:t>
            </a:r>
            <a:r>
              <a:rPr lang="es-ES" sz="2000" b="1" dirty="0" err="1">
                <a:latin typeface="ArialMT"/>
              </a:rPr>
              <a:t>Jiménez</a:t>
            </a:r>
            <a:r>
              <a:rPr lang="es-ES" sz="2000" b="1" dirty="0">
                <a:latin typeface="ArialMT"/>
              </a:rPr>
              <a:t> </a:t>
            </a:r>
            <a:r>
              <a:rPr lang="es-ES" sz="2000" b="1" dirty="0" err="1">
                <a:latin typeface="ArialMT"/>
              </a:rPr>
              <a:t>Díaz</a:t>
            </a:r>
            <a:r>
              <a:rPr lang="es-ES" sz="2000" b="1" dirty="0">
                <a:latin typeface="ArialMT"/>
              </a:rPr>
              <a:t>. Madrid, </a:t>
            </a:r>
            <a:r>
              <a:rPr lang="es-ES" sz="2000" b="1" dirty="0" err="1">
                <a:latin typeface="ArialMT"/>
              </a:rPr>
              <a:t>Spain</a:t>
            </a:r>
            <a:r>
              <a:rPr lang="es-ES" sz="2000" b="1" dirty="0">
                <a:latin typeface="ArialMT"/>
              </a:rPr>
              <a:t> / Hospital Universitario Rey Juan Carlos. Madrid, </a:t>
            </a:r>
            <a:r>
              <a:rPr lang="es-ES" sz="2000" b="1" dirty="0" err="1">
                <a:latin typeface="ArialMT"/>
              </a:rPr>
              <a:t>Spain</a:t>
            </a:r>
            <a:r>
              <a:rPr lang="es-ES" sz="2000" b="1" dirty="0">
                <a:latin typeface="ArialMT"/>
              </a:rPr>
              <a:t>., Madrid, </a:t>
            </a:r>
            <a:r>
              <a:rPr lang="ca-ES" sz="2000" b="1" baseline="30000" dirty="0"/>
              <a:t>5 </a:t>
            </a:r>
            <a:r>
              <a:rPr lang="es-ES" sz="2000" b="1" dirty="0">
                <a:latin typeface="ArialMT"/>
              </a:rPr>
              <a:t>Hospital </a:t>
            </a:r>
            <a:r>
              <a:rPr lang="es-ES" sz="2000" b="1" dirty="0" err="1">
                <a:latin typeface="ArialMT"/>
              </a:rPr>
              <a:t>Universitari</a:t>
            </a:r>
            <a:r>
              <a:rPr lang="es-ES" sz="2000" b="1" dirty="0">
                <a:latin typeface="ArialMT"/>
              </a:rPr>
              <a:t> </a:t>
            </a:r>
            <a:r>
              <a:rPr lang="es-ES" sz="2000" b="1" dirty="0" err="1">
                <a:latin typeface="ArialMT"/>
              </a:rPr>
              <a:t>Germans</a:t>
            </a:r>
            <a:r>
              <a:rPr lang="es-ES" sz="2000" b="1" dirty="0">
                <a:latin typeface="ArialMT"/>
              </a:rPr>
              <a:t> </a:t>
            </a:r>
            <a:r>
              <a:rPr lang="es-ES" sz="2000" b="1" dirty="0" err="1">
                <a:latin typeface="ArialMT"/>
              </a:rPr>
              <a:t>Trias</a:t>
            </a:r>
            <a:r>
              <a:rPr lang="es-ES" sz="2000" b="1" dirty="0">
                <a:latin typeface="ArialMT"/>
              </a:rPr>
              <a:t> i Pujol. </a:t>
            </a:r>
            <a:r>
              <a:rPr lang="es-ES" sz="2000" b="1" dirty="0" err="1">
                <a:latin typeface="ArialMT"/>
              </a:rPr>
              <a:t>IrsiCaixa</a:t>
            </a:r>
            <a:r>
              <a:rPr lang="es-ES" sz="2000" b="1" dirty="0">
                <a:latin typeface="ArialMT"/>
              </a:rPr>
              <a:t>, Badalona, </a:t>
            </a:r>
            <a:r>
              <a:rPr lang="es-ES" sz="2000" b="1" dirty="0" err="1">
                <a:latin typeface="ArialMT"/>
              </a:rPr>
              <a:t>Spain</a:t>
            </a:r>
            <a:r>
              <a:rPr lang="es-ES" sz="2000" b="1" dirty="0">
                <a:latin typeface="ArialMT"/>
              </a:rPr>
              <a:t>., Badalona, </a:t>
            </a:r>
            <a:r>
              <a:rPr lang="es-ES" sz="2000" b="1" baseline="30000" dirty="0">
                <a:latin typeface="ArialMT"/>
              </a:rPr>
              <a:t>6</a:t>
            </a:r>
            <a:r>
              <a:rPr lang="ca-ES" sz="2000" b="1" baseline="30000" dirty="0"/>
              <a:t> </a:t>
            </a:r>
            <a:r>
              <a:rPr lang="es-ES" sz="2000" b="1" dirty="0" err="1">
                <a:latin typeface="ArialMT"/>
              </a:rPr>
              <a:t>Computational</a:t>
            </a:r>
            <a:r>
              <a:rPr lang="es-ES" sz="2000" b="1" dirty="0">
                <a:latin typeface="ArialMT"/>
              </a:rPr>
              <a:t> </a:t>
            </a:r>
            <a:r>
              <a:rPr lang="es-ES" sz="2000" b="1" dirty="0" err="1">
                <a:latin typeface="ArialMT"/>
              </a:rPr>
              <a:t>Genomics</a:t>
            </a:r>
            <a:r>
              <a:rPr lang="es-ES" sz="2000" b="1" dirty="0">
                <a:latin typeface="ArialMT"/>
              </a:rPr>
              <a:t> </a:t>
            </a:r>
            <a:r>
              <a:rPr lang="es-ES" sz="2000" b="1" dirty="0" err="1">
                <a:latin typeface="ArialMT"/>
              </a:rPr>
              <a:t>Groups</a:t>
            </a:r>
            <a:r>
              <a:rPr lang="es-ES" sz="2000" b="1" dirty="0">
                <a:latin typeface="ArialMT"/>
              </a:rPr>
              <a:t>. Barcelona </a:t>
            </a:r>
            <a:r>
              <a:rPr lang="es-ES" sz="2000" b="1" dirty="0" err="1">
                <a:latin typeface="ArialMT"/>
              </a:rPr>
              <a:t>Supercomputing</a:t>
            </a:r>
            <a:r>
              <a:rPr lang="es-ES" sz="2000" b="1" dirty="0">
                <a:latin typeface="ArialMT"/>
              </a:rPr>
              <a:t> Center (BSC)., Barcelona </a:t>
            </a:r>
            <a:endParaRPr lang="es-ES" sz="2000" b="1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B93019E-51A3-2443-AB77-77FDC85A6AFF}"/>
              </a:ext>
            </a:extLst>
          </p:cNvPr>
          <p:cNvCxnSpPr>
            <a:cxnSpLocks/>
          </p:cNvCxnSpPr>
          <p:nvPr/>
        </p:nvCxnSpPr>
        <p:spPr>
          <a:xfrm>
            <a:off x="9024730" y="3397748"/>
            <a:ext cx="0" cy="25406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ángulo 60">
            <a:extLst>
              <a:ext uri="{FF2B5EF4-FFF2-40B4-BE49-F238E27FC236}">
                <a16:creationId xmlns:a16="http://schemas.microsoft.com/office/drawing/2014/main" id="{677B56F6-DCC9-8C49-BFE1-84EC259C2C5F}"/>
              </a:ext>
            </a:extLst>
          </p:cNvPr>
          <p:cNvSpPr/>
          <p:nvPr/>
        </p:nvSpPr>
        <p:spPr>
          <a:xfrm>
            <a:off x="9416336" y="17991389"/>
            <a:ext cx="16410789" cy="11387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dk1"/>
                </a:solidFill>
              </a:rPr>
              <a:t>Figure 3</a:t>
            </a:r>
            <a:r>
              <a:rPr lang="en-GB" sz="2800" b="1" dirty="0">
                <a:solidFill>
                  <a:schemeClr val="dk1"/>
                </a:solidFill>
              </a:rPr>
              <a:t>. </a:t>
            </a:r>
            <a:r>
              <a:rPr lang="en-GB" sz="3200" dirty="0" err="1">
                <a:solidFill>
                  <a:schemeClr val="dk1"/>
                </a:solidFill>
              </a:rPr>
              <a:t>LEfSe</a:t>
            </a:r>
            <a:r>
              <a:rPr lang="en-GB" sz="3200" dirty="0">
                <a:solidFill>
                  <a:schemeClr val="dk1"/>
                </a:solidFill>
              </a:rPr>
              <a:t> analysis indicating enriched bacterial genera associated either with the improvement in the Adherence score </a:t>
            </a:r>
            <a:r>
              <a:rPr lang="en-GB" sz="3200" dirty="0"/>
              <a:t>(&lt;: No improve &gt;: </a:t>
            </a:r>
            <a:r>
              <a:rPr lang="en-GB" sz="3200" dirty="0">
                <a:solidFill>
                  <a:schemeClr val="dk1"/>
                </a:solidFill>
              </a:rPr>
              <a:t>4 points and more;)</a:t>
            </a:r>
            <a:r>
              <a:rPr lang="en-GB" sz="3200" b="1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5B5CBD1-148D-6A46-A3A3-98C85222F145}"/>
              </a:ext>
            </a:extLst>
          </p:cNvPr>
          <p:cNvSpPr txBox="1"/>
          <p:nvPr/>
        </p:nvSpPr>
        <p:spPr>
          <a:xfrm>
            <a:off x="10866762" y="19323091"/>
            <a:ext cx="1357625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Enriched bacterial genus depending on the Score improving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AB056FD0-93E7-3A4B-A944-DCBAFFD5A4FB}"/>
              </a:ext>
            </a:extLst>
          </p:cNvPr>
          <p:cNvSpPr/>
          <p:nvPr/>
        </p:nvSpPr>
        <p:spPr>
          <a:xfrm>
            <a:off x="9347434" y="24371569"/>
            <a:ext cx="16496622" cy="42780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3400" dirty="0"/>
              <a:t>When </a:t>
            </a:r>
            <a:r>
              <a:rPr lang="en-GB" sz="3400" b="1" dirty="0"/>
              <a:t>individuals who improve more than 3 points</a:t>
            </a:r>
            <a:r>
              <a:rPr lang="en-GB" sz="3400" dirty="0"/>
              <a:t> in the PREDIMED </a:t>
            </a:r>
            <a:r>
              <a:rPr lang="en-GB" sz="3400" b="1" dirty="0"/>
              <a:t>Adhesion Score </a:t>
            </a:r>
            <a:r>
              <a:rPr lang="en-GB" sz="3400" dirty="0"/>
              <a:t>were analysed, we found </a:t>
            </a:r>
            <a:r>
              <a:rPr lang="en-GB" sz="3400" b="1" dirty="0"/>
              <a:t>higher amounts of </a:t>
            </a:r>
            <a:r>
              <a:rPr lang="en-GB" sz="3400" b="1" dirty="0" err="1"/>
              <a:t>Bifidobacterium</a:t>
            </a:r>
            <a:r>
              <a:rPr lang="en-GB" sz="3400" dirty="0"/>
              <a:t> genus.</a:t>
            </a:r>
          </a:p>
          <a:p>
            <a:pPr algn="just"/>
            <a:r>
              <a:rPr lang="en-GB" sz="3400" dirty="0"/>
              <a:t>In addition, </a:t>
            </a:r>
            <a:r>
              <a:rPr lang="en-GB" sz="3400" b="1" dirty="0"/>
              <a:t>we found strong correlations </a:t>
            </a:r>
            <a:r>
              <a:rPr lang="en-GB" sz="3400" dirty="0"/>
              <a:t>(not shown in this poster) between changes in </a:t>
            </a:r>
            <a:r>
              <a:rPr lang="en-GB" sz="3400" b="1" dirty="0"/>
              <a:t>Bifidobacterium and Lactobacillus</a:t>
            </a:r>
            <a:r>
              <a:rPr lang="en-GB" sz="3400" dirty="0"/>
              <a:t> proportions and some </a:t>
            </a:r>
            <a:r>
              <a:rPr lang="en-GB" sz="3400" b="1" dirty="0"/>
              <a:t>T-cell populations</a:t>
            </a:r>
            <a:r>
              <a:rPr lang="en-GB" sz="3400" dirty="0"/>
              <a:t>: CD4FOXP3CD25bright (p&lt;0.05, r</a:t>
            </a:r>
            <a:r>
              <a:rPr lang="en-GB" sz="3400" baseline="30000" dirty="0"/>
              <a:t>2</a:t>
            </a:r>
            <a:r>
              <a:rPr lang="en-GB" sz="3400" dirty="0"/>
              <a:t>=-0.52; p&lt; 0.05, r</a:t>
            </a:r>
            <a:r>
              <a:rPr lang="en-GB" sz="3400" baseline="30000" dirty="0"/>
              <a:t>2</a:t>
            </a:r>
            <a:r>
              <a:rPr lang="en-GB" sz="3400" dirty="0"/>
              <a:t>=-0.44; respect.), TregCD25bright (p&lt;0.05; r</a:t>
            </a:r>
            <a:r>
              <a:rPr lang="en-GB" sz="3400" baseline="30000" dirty="0"/>
              <a:t>2</a:t>
            </a:r>
            <a:r>
              <a:rPr lang="en-GB" sz="3400" dirty="0"/>
              <a:t>=-0.52, with Bifidobacterium), CD3CD4CD25Foxp3CD127 (p&lt; 0.05; r</a:t>
            </a:r>
            <a:r>
              <a:rPr lang="en-GB" sz="3400" baseline="30000" dirty="0"/>
              <a:t>2</a:t>
            </a:r>
            <a:r>
              <a:rPr lang="en-GB" sz="3400" dirty="0"/>
              <a:t> = -0.69, with Lactobacillus). Individuals with no improve in the adherence score presented higher proportions in the S24-7 family (phylum Bacteroidetes).</a:t>
            </a:r>
          </a:p>
        </p:txBody>
      </p:sp>
      <p:sp>
        <p:nvSpPr>
          <p:cNvPr id="46" name="CustomShape 7"/>
          <p:cNvSpPr/>
          <p:nvPr/>
        </p:nvSpPr>
        <p:spPr>
          <a:xfrm>
            <a:off x="-1" y="28863720"/>
            <a:ext cx="42755783" cy="1411200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a-ES" dirty="0"/>
          </a:p>
        </p:txBody>
      </p:sp>
      <p:sp>
        <p:nvSpPr>
          <p:cNvPr id="47" name="CustomShape 8"/>
          <p:cNvSpPr/>
          <p:nvPr/>
        </p:nvSpPr>
        <p:spPr>
          <a:xfrm>
            <a:off x="103211" y="29164140"/>
            <a:ext cx="8348040" cy="81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370" b="1" strike="noStrike" spc="-1" dirty="0">
                <a:solidFill>
                  <a:srgbClr val="FFFFFF"/>
                </a:solidFill>
                <a:latin typeface="Century Gothic"/>
              </a:rPr>
              <a:t>PRESENTED AT THE 23</a:t>
            </a:r>
            <a:r>
              <a:rPr lang="es-ES" sz="2368" b="1" strike="noStrike" spc="-1" baseline="30000" dirty="0">
                <a:solidFill>
                  <a:srgbClr val="FFFFFF"/>
                </a:solidFill>
                <a:latin typeface="Century Gothic"/>
              </a:rPr>
              <a:t>RD</a:t>
            </a:r>
            <a:r>
              <a:rPr lang="es-ES" sz="2370" b="1" strike="noStrike" spc="-1" dirty="0">
                <a:solidFill>
                  <a:srgbClr val="FFFFFF"/>
                </a:solidFill>
                <a:latin typeface="Century Gothic"/>
              </a:rPr>
              <a:t> INTERNATIONAL AIDS CONFERENCE (AIDS 2020) | 6-10 JULY 2020</a:t>
            </a:r>
            <a:endParaRPr lang="es-ES" sz="2370" b="0" strike="noStrike" spc="-1" dirty="0">
              <a:latin typeface="Arial"/>
            </a:endParaRPr>
          </a:p>
        </p:txBody>
      </p:sp>
      <p:pic>
        <p:nvPicPr>
          <p:cNvPr id="48" name="Picture 2"/>
          <p:cNvPicPr/>
          <p:nvPr/>
        </p:nvPicPr>
        <p:blipFill>
          <a:blip r:embed="rId6" cstate="print"/>
          <a:stretch/>
        </p:blipFill>
        <p:spPr>
          <a:xfrm>
            <a:off x="36992880" y="29111400"/>
            <a:ext cx="5429520" cy="915840"/>
          </a:xfrm>
          <a:prstGeom prst="rect">
            <a:avLst/>
          </a:prstGeom>
          <a:ln>
            <a:noFill/>
          </a:ln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18AA8935-2727-E04C-8408-2CEE0D69A5C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832" y="20778656"/>
            <a:ext cx="8464322" cy="1815649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FF8A3E62-F397-5542-BBD3-2B3B18042731}"/>
              </a:ext>
            </a:extLst>
          </p:cNvPr>
          <p:cNvSpPr txBox="1"/>
          <p:nvPr/>
        </p:nvSpPr>
        <p:spPr>
          <a:xfrm>
            <a:off x="246787" y="19982115"/>
            <a:ext cx="3050760" cy="64633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 u="sng"/>
            </a:lvl1pPr>
          </a:lstStyle>
          <a:p>
            <a:r>
              <a:rPr lang="ca-ES" sz="3600" b="1" u="none" dirty="0" err="1"/>
              <a:t>Time-line</a:t>
            </a:r>
            <a:r>
              <a:rPr lang="ca-ES" sz="3600" b="1" u="none" dirty="0"/>
              <a:t>: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2BC0467-845F-0E4C-AE4C-AA41B6DC6AE1}"/>
              </a:ext>
            </a:extLst>
          </p:cNvPr>
          <p:cNvSpPr/>
          <p:nvPr/>
        </p:nvSpPr>
        <p:spPr>
          <a:xfrm>
            <a:off x="26605749" y="25790463"/>
            <a:ext cx="15959127" cy="280076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GB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study suggested that patients with higher intake of EVOO and nuts showed a better lipid and immunological profile that was associated with a beneficial microbiome (increase of </a:t>
            </a:r>
            <a:r>
              <a:rPr lang="es-E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Bifidobacterium</a:t>
            </a:r>
            <a:r>
              <a:rPr lang="es-E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</a:t>
            </a:r>
            <a:r>
              <a:rPr lang="es-E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Lactobacillus</a:t>
            </a:r>
            <a:r>
              <a:rPr lang="es-E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 </a:t>
            </a:r>
            <a:endParaRPr lang="es-ES" sz="4400" u="non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B996CDF-5364-7D48-9C4B-91EBF360D1EE}"/>
              </a:ext>
            </a:extLst>
          </p:cNvPr>
          <p:cNvSpPr/>
          <p:nvPr/>
        </p:nvSpPr>
        <p:spPr>
          <a:xfrm>
            <a:off x="26605749" y="24970658"/>
            <a:ext cx="4070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ES" sz="4800" b="1" spc="-1" dirty="0" err="1">
                <a:solidFill>
                  <a:srgbClr val="E72240"/>
                </a:solidFill>
              </a:rPr>
              <a:t>Conclusions</a:t>
            </a:r>
            <a:r>
              <a:rPr lang="es-ES" sz="4400" b="1" spc="-1" dirty="0">
                <a:solidFill>
                  <a:srgbClr val="E72240"/>
                </a:solidFill>
              </a:rPr>
              <a:t>:</a:t>
            </a:r>
            <a:endParaRPr lang="es-ES" sz="4000" b="1" spc="-1" dirty="0">
              <a:solidFill>
                <a:srgbClr val="E7224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E5D0F6-D30B-FE40-807A-14BE7D95F06D}"/>
              </a:ext>
            </a:extLst>
          </p:cNvPr>
          <p:cNvSpPr txBox="1"/>
          <p:nvPr/>
        </p:nvSpPr>
        <p:spPr>
          <a:xfrm>
            <a:off x="581588" y="248981"/>
            <a:ext cx="3772697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6000" dirty="0"/>
              <a:t>PEB0273</a:t>
            </a:r>
          </a:p>
        </p:txBody>
      </p:sp>
      <p:pic>
        <p:nvPicPr>
          <p:cNvPr id="51" name="Picture 7">
            <a:extLst>
              <a:ext uri="{FF2B5EF4-FFF2-40B4-BE49-F238E27FC236}">
                <a16:creationId xmlns:a16="http://schemas.microsoft.com/office/drawing/2014/main" id="{BCD73BE8-613D-D345-8A31-6B56BD28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0" y="29064701"/>
            <a:ext cx="2068706" cy="109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 descr="Imatge">
            <a:extLst>
              <a:ext uri="{FF2B5EF4-FFF2-40B4-BE49-F238E27FC236}">
                <a16:creationId xmlns:a16="http://schemas.microsoft.com/office/drawing/2014/main" id="{34CCDFEF-CF25-BD4F-91F7-22D30CB01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97483" y="29096859"/>
            <a:ext cx="1627817" cy="10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13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9B85AB9A-42D9-0E4D-9759-520D1D96C9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853" y="29064701"/>
            <a:ext cx="2663687" cy="104621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70F0E3-B3F6-1243-A125-4F771064811C}"/>
              </a:ext>
            </a:extLst>
          </p:cNvPr>
          <p:cNvSpPr txBox="1"/>
          <p:nvPr/>
        </p:nvSpPr>
        <p:spPr>
          <a:xfrm>
            <a:off x="27990342" y="29241856"/>
            <a:ext cx="8640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b="1" dirty="0" err="1"/>
              <a:t>Contact</a:t>
            </a:r>
            <a:r>
              <a:rPr lang="ca-ES" sz="4000" b="1" dirty="0"/>
              <a:t>: RPASTOR@CLINIC.CAT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0AFF9B-D879-B54D-81FE-111CCE5B9BE4}"/>
              </a:ext>
            </a:extLst>
          </p:cNvPr>
          <p:cNvSpPr txBox="1"/>
          <p:nvPr/>
        </p:nvSpPr>
        <p:spPr>
          <a:xfrm>
            <a:off x="103211" y="22041852"/>
            <a:ext cx="1366360" cy="477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400" b="1" dirty="0" err="1"/>
              <a:t>Week</a:t>
            </a:r>
            <a:r>
              <a:rPr lang="ca-ES" sz="2400" b="1" dirty="0"/>
              <a:t> 0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D218DE4-167C-7D49-9549-837D11B90C41}"/>
              </a:ext>
            </a:extLst>
          </p:cNvPr>
          <p:cNvSpPr txBox="1"/>
          <p:nvPr/>
        </p:nvSpPr>
        <p:spPr>
          <a:xfrm>
            <a:off x="7278104" y="22070345"/>
            <a:ext cx="157204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400" b="1" dirty="0" err="1"/>
              <a:t>Week</a:t>
            </a:r>
            <a:r>
              <a:rPr lang="ca-ES" sz="2400" b="1" dirty="0"/>
              <a:t> 12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EF8E2208-266B-DE4B-8951-9315E6CE82A0}"/>
              </a:ext>
            </a:extLst>
          </p:cNvPr>
          <p:cNvSpPr/>
          <p:nvPr/>
        </p:nvSpPr>
        <p:spPr>
          <a:xfrm>
            <a:off x="9390361" y="15982555"/>
            <a:ext cx="16453695" cy="166199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3400" dirty="0"/>
              <a:t>Regarding the microbiome composition, there were </a:t>
            </a:r>
            <a:r>
              <a:rPr lang="en-GB" sz="3400" b="1" dirty="0"/>
              <a:t>no statistically differences </a:t>
            </a:r>
            <a:r>
              <a:rPr lang="en-GB" sz="3400" dirty="0"/>
              <a:t>in the relative abundances at genus level between </a:t>
            </a:r>
            <a:r>
              <a:rPr lang="en-GB" sz="3400" b="1" dirty="0"/>
              <a:t>randomized groups </a:t>
            </a:r>
            <a:r>
              <a:rPr lang="en-GB" sz="3400" dirty="0"/>
              <a:t>(</a:t>
            </a:r>
            <a:r>
              <a:rPr lang="en-GB" sz="3400" dirty="0" err="1"/>
              <a:t>Pielou</a:t>
            </a:r>
            <a:r>
              <a:rPr lang="en-GB" sz="3400" dirty="0"/>
              <a:t>, Simpson) </a:t>
            </a:r>
            <a:r>
              <a:rPr lang="en-GB" sz="3400" b="1" dirty="0"/>
              <a:t>after 3 moths </a:t>
            </a:r>
            <a:r>
              <a:rPr lang="en-GB" sz="3400" dirty="0"/>
              <a:t>of supplemented diet. 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A9F5CFAD-7200-CB45-A399-B3DBFAAD761F}"/>
              </a:ext>
            </a:extLst>
          </p:cNvPr>
          <p:cNvSpPr txBox="1"/>
          <p:nvPr/>
        </p:nvSpPr>
        <p:spPr>
          <a:xfrm>
            <a:off x="9390361" y="6527945"/>
            <a:ext cx="16453693" cy="1692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b="1" dirty="0"/>
              <a:t>Figure 1</a:t>
            </a:r>
            <a:r>
              <a:rPr lang="en-GB" sz="3200" dirty="0"/>
              <a:t>. </a:t>
            </a:r>
            <a:r>
              <a:rPr lang="en-GB" sz="3200" dirty="0" err="1"/>
              <a:t>Phyllum</a:t>
            </a:r>
            <a:r>
              <a:rPr lang="en-GB" sz="3200" dirty="0"/>
              <a:t> diversity represented by the Faith PD. </a:t>
            </a:r>
            <a:r>
              <a:rPr lang="en-GB" sz="3200" b="1" dirty="0"/>
              <a:t>A)</a:t>
            </a:r>
            <a:r>
              <a:rPr lang="en-GB" sz="3200" dirty="0"/>
              <a:t> Individuals classified by the Randomized groups SMD or UD at basal (w0) and final (w12) time-points.</a:t>
            </a:r>
            <a:r>
              <a:rPr lang="en-GB" sz="3200" b="1" dirty="0"/>
              <a:t> B) </a:t>
            </a:r>
            <a:r>
              <a:rPr lang="en-GB" sz="3200" dirty="0"/>
              <a:t>Individuals classified by the Adherence Score group.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44661C59-8C32-9F40-8CEA-2AAA5F28AD9F}"/>
              </a:ext>
            </a:extLst>
          </p:cNvPr>
          <p:cNvSpPr txBox="1"/>
          <p:nvPr/>
        </p:nvSpPr>
        <p:spPr>
          <a:xfrm>
            <a:off x="9930364" y="9346373"/>
            <a:ext cx="7148066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/>
              <a:t>No changes in ⍺-diversity </a:t>
            </a:r>
            <a:r>
              <a:rPr lang="en-GB" sz="3200" b="1" dirty="0"/>
              <a:t>by Randomized group </a:t>
            </a:r>
            <a:r>
              <a:rPr lang="en-GB" sz="3200" dirty="0"/>
              <a:t>after 3 moths of supplemented diet </a:t>
            </a: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C62ED3D3-93F1-4640-A496-FEE12A6BA1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61" y="11243509"/>
            <a:ext cx="7794059" cy="44967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B9AB9DE3-8125-AC47-8C66-222DBDE300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443" y="11293634"/>
            <a:ext cx="7696620" cy="44466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68" name="CuadroTexto 67">
            <a:extLst>
              <a:ext uri="{FF2B5EF4-FFF2-40B4-BE49-F238E27FC236}">
                <a16:creationId xmlns:a16="http://schemas.microsoft.com/office/drawing/2014/main" id="{FDC12178-EC82-634C-85CC-5BCF192ED95D}"/>
              </a:ext>
            </a:extLst>
          </p:cNvPr>
          <p:cNvSpPr txBox="1"/>
          <p:nvPr/>
        </p:nvSpPr>
        <p:spPr>
          <a:xfrm>
            <a:off x="9390361" y="8530477"/>
            <a:ext cx="100506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/>
              <a:t>A)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FD34241E-529E-B746-B69A-9937A696FBC7}"/>
              </a:ext>
            </a:extLst>
          </p:cNvPr>
          <p:cNvSpPr txBox="1"/>
          <p:nvPr/>
        </p:nvSpPr>
        <p:spPr>
          <a:xfrm>
            <a:off x="18021699" y="8526010"/>
            <a:ext cx="733628" cy="6116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/>
              <a:t>B)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A49769E4-A863-204E-9E02-AAF2BB7B4E33}"/>
              </a:ext>
            </a:extLst>
          </p:cNvPr>
          <p:cNvSpPr txBox="1"/>
          <p:nvPr/>
        </p:nvSpPr>
        <p:spPr>
          <a:xfrm>
            <a:off x="10872746" y="8545894"/>
            <a:ext cx="5668818" cy="6428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err="1"/>
              <a:t>Phyllum</a:t>
            </a:r>
            <a:r>
              <a:rPr lang="en-GB" sz="3600" b="1" dirty="0"/>
              <a:t> </a:t>
            </a:r>
            <a:r>
              <a:rPr lang="en-GB" sz="3600" b="1" dirty="0" err="1"/>
              <a:t>Divestity</a:t>
            </a:r>
            <a:r>
              <a:rPr lang="en-GB" sz="3600" b="1" dirty="0"/>
              <a:t> (PD)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4369BB70-F7D8-CF48-8853-32BE4DCE8FA9}"/>
              </a:ext>
            </a:extLst>
          </p:cNvPr>
          <p:cNvSpPr txBox="1"/>
          <p:nvPr/>
        </p:nvSpPr>
        <p:spPr>
          <a:xfrm>
            <a:off x="19295508" y="8486715"/>
            <a:ext cx="5668818" cy="6428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err="1"/>
              <a:t>Phyllum</a:t>
            </a:r>
            <a:r>
              <a:rPr lang="en-GB" sz="3600" b="1" dirty="0"/>
              <a:t> </a:t>
            </a:r>
            <a:r>
              <a:rPr lang="en-GB" sz="3600" b="1" dirty="0" err="1"/>
              <a:t>Divestity</a:t>
            </a:r>
            <a:r>
              <a:rPr lang="en-GB" sz="3600" b="1" dirty="0"/>
              <a:t> (PD)</a:t>
            </a:r>
          </a:p>
        </p:txBody>
      </p:sp>
      <p:pic>
        <p:nvPicPr>
          <p:cNvPr id="9" name="poster_audio.ashx.m4a" descr="poster_audio.ashx.m4a">
            <a:hlinkClick r:id="" action="ppaction://media"/>
            <a:extLst>
              <a:ext uri="{FF2B5EF4-FFF2-40B4-BE49-F238E27FC236}">
                <a16:creationId xmlns:a16="http://schemas.microsoft.com/office/drawing/2014/main" id="{89FAF56E-5A88-7D43-842F-D1D2969834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8854057" y="28953731"/>
            <a:ext cx="1040475" cy="1040475"/>
          </a:xfrm>
          <a:prstGeom prst="rect">
            <a:avLst/>
          </a:prstGeom>
        </p:spPr>
      </p:pic>
      <p:pic>
        <p:nvPicPr>
          <p:cNvPr id="58" name="Imagen 54">
            <a:extLst>
              <a:ext uri="{FF2B5EF4-FFF2-40B4-BE49-F238E27FC236}">
                <a16:creationId xmlns:a16="http://schemas.microsoft.com/office/drawing/2014/main" id="{2C1D4035-EE87-014A-A681-D9800F74A10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749" y="7607317"/>
            <a:ext cx="15337198" cy="14904000"/>
          </a:xfrm>
          <a:prstGeom prst="rect">
            <a:avLst/>
          </a:prstGeom>
        </p:spPr>
      </p:pic>
      <p:sp>
        <p:nvSpPr>
          <p:cNvPr id="72" name="Rectángulo 55">
            <a:extLst>
              <a:ext uri="{FF2B5EF4-FFF2-40B4-BE49-F238E27FC236}">
                <a16:creationId xmlns:a16="http://schemas.microsoft.com/office/drawing/2014/main" id="{FEB3F274-E6D1-1342-9049-8B79DDB1B91C}"/>
              </a:ext>
            </a:extLst>
          </p:cNvPr>
          <p:cNvSpPr/>
          <p:nvPr/>
        </p:nvSpPr>
        <p:spPr>
          <a:xfrm>
            <a:off x="26605749" y="6527945"/>
            <a:ext cx="15755673" cy="113877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600" b="1" dirty="0"/>
              <a:t>Figure 2. </a:t>
            </a:r>
            <a:r>
              <a:rPr lang="en-GB" sz="3200" dirty="0" err="1"/>
              <a:t>LEfSe</a:t>
            </a:r>
            <a:r>
              <a:rPr lang="en-GB" sz="3200" dirty="0"/>
              <a:t> analysis indicating enriched bacterial genus associated with the Adherence extremes (High and Low) groups</a:t>
            </a:r>
          </a:p>
        </p:txBody>
      </p:sp>
      <p:sp>
        <p:nvSpPr>
          <p:cNvPr id="73" name="Rectángulo 56">
            <a:extLst>
              <a:ext uri="{FF2B5EF4-FFF2-40B4-BE49-F238E27FC236}">
                <a16:creationId xmlns:a16="http://schemas.microsoft.com/office/drawing/2014/main" id="{9A7F226C-D661-CD4B-8CFD-B87EFBEB6B46}"/>
              </a:ext>
            </a:extLst>
          </p:cNvPr>
          <p:cNvSpPr/>
          <p:nvPr/>
        </p:nvSpPr>
        <p:spPr>
          <a:xfrm>
            <a:off x="26605749" y="22511317"/>
            <a:ext cx="15939887" cy="218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3400" b="1" dirty="0"/>
              <a:t>This was confirmed in the PERMANOVA </a:t>
            </a:r>
            <a:r>
              <a:rPr lang="en-GB" sz="3400" dirty="0"/>
              <a:t>(Low-Normal, q=0.03; Low-High, q=0.015) </a:t>
            </a:r>
            <a:r>
              <a:rPr lang="en-GB" sz="3400" b="1" dirty="0"/>
              <a:t>and Adonis test</a:t>
            </a:r>
            <a:r>
              <a:rPr lang="en-GB" sz="3400" dirty="0"/>
              <a:t>: p=0.032, r</a:t>
            </a:r>
            <a:r>
              <a:rPr lang="en-GB" sz="3400" baseline="30000" dirty="0"/>
              <a:t>2</a:t>
            </a:r>
            <a:r>
              <a:rPr lang="en-GB" sz="3400" dirty="0"/>
              <a:t>= 0.0216. </a:t>
            </a:r>
            <a:r>
              <a:rPr lang="en-GB" sz="3400" b="1" dirty="0"/>
              <a:t>Those patients with lower score showed increased proportions in </a:t>
            </a:r>
            <a:r>
              <a:rPr lang="en-GB" sz="3400" b="1" dirty="0" err="1"/>
              <a:t>Bacteroides</a:t>
            </a:r>
            <a:r>
              <a:rPr lang="en-GB" sz="3400" dirty="0"/>
              <a:t> (p=0.013), </a:t>
            </a:r>
            <a:r>
              <a:rPr lang="en-GB" sz="3400" b="1" dirty="0" err="1"/>
              <a:t>Parabacteroides</a:t>
            </a:r>
            <a:r>
              <a:rPr lang="en-GB" sz="3400" dirty="0"/>
              <a:t> (p=0.002), and </a:t>
            </a:r>
            <a:r>
              <a:rPr lang="en-GB" sz="3400" b="1" dirty="0" err="1"/>
              <a:t>Butyricimonas</a:t>
            </a:r>
            <a:r>
              <a:rPr lang="en-GB" sz="3400" dirty="0"/>
              <a:t> (p= 0.020).</a:t>
            </a:r>
          </a:p>
        </p:txBody>
      </p:sp>
      <p:sp>
        <p:nvSpPr>
          <p:cNvPr id="74" name="CuadroTexto 58">
            <a:extLst>
              <a:ext uri="{FF2B5EF4-FFF2-40B4-BE49-F238E27FC236}">
                <a16:creationId xmlns:a16="http://schemas.microsoft.com/office/drawing/2014/main" id="{0F9CAB21-FA0C-034C-A256-87A5A6E225B8}"/>
              </a:ext>
            </a:extLst>
          </p:cNvPr>
          <p:cNvSpPr txBox="1"/>
          <p:nvPr/>
        </p:nvSpPr>
        <p:spPr>
          <a:xfrm>
            <a:off x="27565182" y="7846786"/>
            <a:ext cx="140122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3600" b="1" dirty="0" err="1"/>
              <a:t>Enriched</a:t>
            </a:r>
            <a:r>
              <a:rPr lang="ca-ES" sz="3600" b="1" dirty="0"/>
              <a:t> bacterial </a:t>
            </a:r>
            <a:r>
              <a:rPr lang="ca-ES" sz="3600" b="1" dirty="0" err="1"/>
              <a:t>genus</a:t>
            </a:r>
            <a:r>
              <a:rPr lang="ca-ES" sz="3600" b="1" dirty="0"/>
              <a:t> in </a:t>
            </a:r>
            <a:r>
              <a:rPr lang="ca-ES" sz="3600" b="1" dirty="0" err="1"/>
              <a:t>High</a:t>
            </a:r>
            <a:r>
              <a:rPr lang="ca-ES" sz="3600" b="1" dirty="0"/>
              <a:t> </a:t>
            </a:r>
            <a:r>
              <a:rPr lang="ca-ES" sz="3600" b="1" dirty="0" err="1"/>
              <a:t>and</a:t>
            </a:r>
            <a:r>
              <a:rPr lang="ca-ES" sz="3600" b="1" dirty="0"/>
              <a:t> </a:t>
            </a:r>
            <a:r>
              <a:rPr lang="ca-ES" sz="3600" b="1" dirty="0" err="1"/>
              <a:t>Low</a:t>
            </a:r>
            <a:r>
              <a:rPr lang="ca-ES" sz="3600" b="1" dirty="0"/>
              <a:t> </a:t>
            </a:r>
            <a:r>
              <a:rPr lang="ca-ES" sz="3600" b="1" dirty="0" err="1"/>
              <a:t>Adherence</a:t>
            </a:r>
            <a:r>
              <a:rPr lang="ca-ES" sz="3600" b="1" dirty="0"/>
              <a:t> to EVVO</a:t>
            </a:r>
          </a:p>
        </p:txBody>
      </p:sp>
      <p:sp>
        <p:nvSpPr>
          <p:cNvPr id="75" name="CuadroTexto 63">
            <a:extLst>
              <a:ext uri="{FF2B5EF4-FFF2-40B4-BE49-F238E27FC236}">
                <a16:creationId xmlns:a16="http://schemas.microsoft.com/office/drawing/2014/main" id="{DF7629A2-14E9-754F-B7E6-C017AC166E51}"/>
              </a:ext>
            </a:extLst>
          </p:cNvPr>
          <p:cNvSpPr txBox="1"/>
          <p:nvPr/>
        </p:nvSpPr>
        <p:spPr>
          <a:xfrm>
            <a:off x="18452711" y="9314842"/>
            <a:ext cx="708607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/>
              <a:t>Less phylum diversity </a:t>
            </a:r>
            <a:r>
              <a:rPr lang="en-GB" sz="3200" dirty="0"/>
              <a:t>was observed in individuals with </a:t>
            </a:r>
            <a:r>
              <a:rPr lang="en-GB" sz="3200" b="1" dirty="0"/>
              <a:t>lower Score  by Adherence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11A0796-69D4-EB40-9A8B-DFF7AD274454}"/>
              </a:ext>
            </a:extLst>
          </p:cNvPr>
          <p:cNvSpPr/>
          <p:nvPr/>
        </p:nvSpPr>
        <p:spPr>
          <a:xfrm>
            <a:off x="16844821" y="21194485"/>
            <a:ext cx="5786580" cy="61725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80B4FA44-ABEE-D849-9E13-480EBBB68D2E}"/>
              </a:ext>
            </a:extLst>
          </p:cNvPr>
          <p:cNvSpPr/>
          <p:nvPr/>
        </p:nvSpPr>
        <p:spPr>
          <a:xfrm>
            <a:off x="12997543" y="21965891"/>
            <a:ext cx="3847277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CF1DF88-87CF-004B-B5CD-B4E6FB20158B}"/>
              </a:ext>
            </a:extLst>
          </p:cNvPr>
          <p:cNvSpPr/>
          <p:nvPr/>
        </p:nvSpPr>
        <p:spPr>
          <a:xfrm>
            <a:off x="15372655" y="20241912"/>
            <a:ext cx="179408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b="1" dirty="0"/>
              <a:t>&lt;: No improve </a:t>
            </a:r>
            <a:endParaRPr lang="ca-ES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3C6F3AC-4168-2E4B-8533-F31D65D5BA3F}"/>
              </a:ext>
            </a:extLst>
          </p:cNvPr>
          <p:cNvSpPr/>
          <p:nvPr/>
        </p:nvSpPr>
        <p:spPr>
          <a:xfrm>
            <a:off x="13707155" y="20259114"/>
            <a:ext cx="79380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b="1" dirty="0"/>
              <a:t>&gt;: </a:t>
            </a:r>
            <a:r>
              <a:rPr lang="en-GB" b="1" dirty="0">
                <a:solidFill>
                  <a:schemeClr val="dk1"/>
                </a:solidFill>
              </a:rPr>
              <a:t>4 p</a:t>
            </a:r>
            <a:endParaRPr lang="ca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1030</Words>
  <Application>Microsoft Macintosh PowerPoint</Application>
  <PresentationFormat>Personalizado</PresentationFormat>
  <Paragraphs>38</Paragraphs>
  <Slides>1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ArialMT</vt:lpstr>
      <vt:lpstr>Calibri</vt:lpstr>
      <vt:lpstr>Calibri Light</vt:lpstr>
      <vt:lpstr>Century Gothic</vt:lpstr>
      <vt:lpstr>Times New Roman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Roque Pastor ibañez</cp:lastModifiedBy>
  <cp:revision>40</cp:revision>
  <dcterms:created xsi:type="dcterms:W3CDTF">2016-06-23T11:49:10Z</dcterms:created>
  <dcterms:modified xsi:type="dcterms:W3CDTF">2020-06-26T15:12:25Z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