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660"/>
  </p:normalViewPr>
  <p:slideViewPr>
    <p:cSldViewPr snapToGrid="0">
      <p:cViewPr>
        <p:scale>
          <a:sx n="20" d="100"/>
          <a:sy n="20" d="100"/>
        </p:scale>
        <p:origin x="9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Re-suppression due to:</a:t>
            </a:r>
          </a:p>
        </c:rich>
      </c:tx>
      <c:layout>
        <c:manualLayout>
          <c:xMode val="edge"/>
          <c:yMode val="edge"/>
          <c:x val="0.67639979380306359"/>
          <c:y val="3.2394810943471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41795637614264"/>
          <c:y val="0.1735200582444677"/>
          <c:w val="0.84629468730201829"/>
          <c:h val="0.542130474097584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Adherence support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3D-4DA7-B91B-11BE993DAC53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3D-4DA7-B91B-11BE993DAC5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3D-4DA7-B91B-11BE993DAC5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3D-4DA7-B91B-11BE993DAC53}"/>
              </c:ext>
            </c:extLst>
          </c:dPt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3D-4DA7-B91B-11BE993DAC5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Baeline cohort (n=955)</c:v>
                </c:pt>
                <c:pt idx="1">
                  <c:v>EACs done (n=861)</c:v>
                </c:pt>
                <c:pt idx="2">
                  <c:v>Repeat VL (n=857)</c:v>
                </c:pt>
                <c:pt idx="3">
                  <c:v>Switched regimen (n=357)</c:v>
                </c:pt>
                <c:pt idx="4">
                  <c:v>Re-suppressed (n=549)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90.2</c:v>
                </c:pt>
                <c:pt idx="2">
                  <c:v>89.7</c:v>
                </c:pt>
                <c:pt idx="3">
                  <c:v>41.7</c:v>
                </c:pt>
                <c:pt idx="4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3D-4DA7-B91B-11BE993DA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Switching regimen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355931452316959E-2"/>
                      <c:h val="4.92886606442812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3DB-4273-9723-1A148BFCA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Baeline cohort (n=955)</c:v>
                </c:pt>
                <c:pt idx="1">
                  <c:v>EACs done (n=861)</c:v>
                </c:pt>
                <c:pt idx="2">
                  <c:v>Repeat VL (n=857)</c:v>
                </c:pt>
                <c:pt idx="3">
                  <c:v>Switched regimen (n=357)</c:v>
                </c:pt>
                <c:pt idx="4">
                  <c:v>Re-suppressed (n=549)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4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3D-4DA7-B91B-11BE993DA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8950319"/>
        <c:axId val="1115075599"/>
      </c:barChart>
      <c:catAx>
        <c:axId val="868950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075599"/>
        <c:crosses val="autoZero"/>
        <c:auto val="1"/>
        <c:lblAlgn val="ctr"/>
        <c:lblOffset val="100"/>
        <c:noMultiLvlLbl val="0"/>
      </c:catAx>
      <c:valAx>
        <c:axId val="111507559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8950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05016450408488"/>
          <c:y val="0.13237306523517661"/>
          <c:w val="0.24358059552900715"/>
          <c:h val="0.165867300824073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98/955 (10.3%) </a:t>
            </a:r>
            <a:r>
              <a:rPr lang="en-US" sz="3360" b="0" i="0" u="none" strike="noStrike" baseline="0" dirty="0">
                <a:effectLst/>
              </a:rPr>
              <a:t>patients missed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Health system delays</c:v>
                </c:pt>
                <c:pt idx="1">
                  <c:v>Transferred out</c:v>
                </c:pt>
                <c:pt idx="2">
                  <c:v>Lost to follow up</c:v>
                </c:pt>
                <c:pt idx="3">
                  <c:v>Died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2.1000000000000001E-2</c:v>
                </c:pt>
                <c:pt idx="1">
                  <c:v>1.2999999999999999E-2</c:v>
                </c:pt>
                <c:pt idx="2">
                  <c:v>6.6000000000000003E-2</c:v>
                </c:pt>
                <c:pt idx="3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F-4814-9DB6-D7A060092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7977599"/>
        <c:axId val="1408523279"/>
      </c:barChart>
      <c:catAx>
        <c:axId val="12779775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523279"/>
        <c:crosses val="autoZero"/>
        <c:auto val="1"/>
        <c:lblAlgn val="ctr"/>
        <c:lblOffset val="100"/>
        <c:noMultiLvlLbl val="0"/>
      </c:catAx>
      <c:valAx>
        <c:axId val="1408523279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977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41120" y="4338685"/>
            <a:ext cx="12449089" cy="1523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E72240"/>
                </a:solidFill>
              </a:rPr>
              <a:t>Background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According to 2018 Kenya HIV treatment guidelines, patients with VL≥1000 copies/mL of blood are suspected to have treatment failure.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Enhanced adherence counselling (EAC) is recommended to address poor adherence before switching patients to the next line of treatment. </a:t>
            </a:r>
          </a:p>
          <a:p>
            <a:pPr marL="0" marR="0" lvl="0" indent="0" algn="just" defTabSz="525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E72240"/>
                </a:solidFill>
                <a:effectLst/>
                <a:uLnTx/>
                <a:uFillTx/>
                <a:ea typeface="+mn-ea"/>
                <a:cs typeface="+mn-cs"/>
              </a:rPr>
              <a:t>Objective</a:t>
            </a:r>
            <a:endParaRPr lang="en-US" sz="4000" dirty="0">
              <a:solidFill>
                <a:srgbClr val="212529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This was an evaluation of the outcomes of interventions among patients suspected with treatment failure.</a:t>
            </a:r>
          </a:p>
          <a:p>
            <a:pPr marL="0" marR="0" lvl="0" indent="0" algn="just" defTabSz="525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E72240"/>
                </a:solidFill>
                <a:effectLst/>
                <a:uLnTx/>
                <a:uFillTx/>
                <a:ea typeface="+mn-ea"/>
                <a:cs typeface="+mn-cs"/>
              </a:rPr>
              <a:t>Methods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Patients’ chart reviews were done on patients enrolled on ART in Kenyatta National Hospital.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Patients who had been on ART for at least 12 months and with viral load &gt;=1000 copies per mL in the period between January 2017 and June 2019 were eligible for the study.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Viral re-suppression and treatment switch indicators were presented as percentages.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Associated factors were tested using chi-square test and odds ratios calculated using binary logistic regression.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Statistical significance was interpreted at 5% level.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High viremia interventions flow chart</a:t>
            </a:r>
            <a:r>
              <a:rPr lang="en-US" altLang="en-US" sz="4400" b="1" dirty="0"/>
              <a:t>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E722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algn="l"/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996160" y="4349205"/>
            <a:ext cx="13224021" cy="2441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E72240"/>
                </a:solidFill>
              </a:rPr>
              <a:t>Results</a:t>
            </a: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baseline="0" dirty="0">
                <a:solidFill>
                  <a:srgbClr val="212529"/>
                </a:solidFill>
              </a:rPr>
              <a:t>A total of 955 ART patients had suspected treatment failure in the 3-year period under review.</a:t>
            </a: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212529"/>
                </a:solidFill>
              </a:rPr>
              <a:t>Though almost two-thirds of ART cohort in the clinic are females, majority of high VL patients were males.</a:t>
            </a: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212529"/>
                </a:solidFill>
              </a:rPr>
              <a:t>High VL patients had a median of 5 years of ART experience and median of 14,446 copies per mL of blood at identification of high viremia.</a:t>
            </a: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12529"/>
              </a:solidFill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212529"/>
                </a:solidFill>
                <a:latin typeface="FiraSans-Regular"/>
              </a:rPr>
              <a:t>Table 1: Patients characteristics</a:t>
            </a:r>
            <a:endParaRPr lang="en-US" altLang="en-US" sz="1725" b="1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212529"/>
                </a:solidFill>
                <a:latin typeface="FiraSans-Regular"/>
              </a:rPr>
              <a:t>Figure 1: Interventions and outcomes</a:t>
            </a: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marL="285750" indent="-28575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357/857 (41.7%) patients were switched after failure to respond to adherence support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549/857 (64% ) achieved viral suppression after the interventions</a:t>
            </a:r>
          </a:p>
          <a:p>
            <a:pPr marL="914400" lvl="1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50.5% as a result of adherence support and 13.5% after switching treatment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80851" y="56929"/>
            <a:ext cx="33855317" cy="212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200" b="1" dirty="0">
                <a:solidFill>
                  <a:schemeClr val="bg1"/>
                </a:solidFill>
                <a:latin typeface="Arial" panose="020B0604020202020204" pitchFamily="34" charset="0"/>
              </a:rPr>
              <a:t>Outcomes of suspected treatment failure in a cohort of ART patients in Kenyatta National Hospital, Kenya 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09061" y="2151648"/>
            <a:ext cx="19335571" cy="109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K. Mutai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, P. Muiruri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, J. Kangethe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, S. Eshiwani</a:t>
            </a:r>
            <a:r>
              <a:rPr lang="en-US" altLang="en-US" sz="4000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en-US" sz="4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Institutions: 1.Kenyatta National Hospital	              Author’s contact address: mutaikk@gmail.com</a:t>
            </a: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614057" y="4349206"/>
            <a:ext cx="13448343" cy="245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/>
              <a:t>Figure 2: Reasons for missed interventions </a:t>
            </a:r>
            <a:endParaRPr lang="en-US" altLang="en-US" sz="32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212529"/>
              </a:solidFill>
              <a:latin typeface="FiraSans-Regular"/>
            </a:endParaRP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212529"/>
              </a:solidFill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212529"/>
                </a:solidFill>
              </a:rPr>
              <a:t>Table 2: </a:t>
            </a: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Factors associated with viral re-suppression after EACs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525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The older (25+ years) age group had about 2-fold chance of viral re-suppression after EACs compared to adolescents (15-19 years), p=0.006</a:t>
            </a:r>
          </a:p>
          <a:p>
            <a:pPr marL="342900" marR="0" lvl="0" indent="-342900" algn="just" defTabSz="5255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Those who re-suppressed had a significantly lower viremia at baseline than those who failed (p&lt;0.001)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21252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3: Treatment switching by gender and age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21252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Adolescents (15-19 years) and young people (20-24 years) showed approximately 2-fold risk of switching treatment after an incidence of high viremia.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rgbClr val="E72240"/>
                </a:solidFill>
              </a:rPr>
              <a:t>Conclusions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cs typeface="Times New Roman" panose="02020603050405020304" pitchFamily="18" charset="0"/>
              </a:rPr>
              <a:t>Poor adherence is an important contributor to high viral load in ART patients with EACs addressing a half from proceeding to treatment failure</a:t>
            </a:r>
          </a:p>
          <a:p>
            <a:pPr marL="457200" indent="-457200"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212529"/>
                </a:solidFill>
                <a:cs typeface="Times New Roman" panose="02020603050405020304" pitchFamily="18" charset="0"/>
              </a:rPr>
              <a:t>There is need to focus treatment support on adolescents and young people.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i="1" dirty="0">
              <a:solidFill>
                <a:srgbClr val="E72240"/>
              </a:solidFill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 dirty="0">
                <a:solidFill>
                  <a:srgbClr val="E72240"/>
                </a:solidFill>
              </a:rPr>
              <a:t>Acknowledgements:</a:t>
            </a:r>
            <a:r>
              <a:rPr lang="en-US" altLang="en-US" sz="2800" i="1" dirty="0">
                <a:solidFill>
                  <a:srgbClr val="212529"/>
                </a:solidFill>
                <a:cs typeface="Times New Roman" panose="02020603050405020304" pitchFamily="18" charset="0"/>
              </a:rPr>
              <a:t> Kenyatta National Hospital, University of Nairobi Center of Excellence in HIV Medicine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46ADD4-597E-4296-A52C-86024717CF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1742998"/>
              </p:ext>
            </p:extLst>
          </p:nvPr>
        </p:nvGraphicFramePr>
        <p:xfrm>
          <a:off x="14868521" y="10190716"/>
          <a:ext cx="13351653" cy="84066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817085">
                  <a:extLst>
                    <a:ext uri="{9D8B030D-6E8A-4147-A177-3AD203B41FA5}">
                      <a16:colId xmlns:a16="http://schemas.microsoft.com/office/drawing/2014/main" val="1863130654"/>
                    </a:ext>
                  </a:extLst>
                </a:gridCol>
                <a:gridCol w="4534568">
                  <a:extLst>
                    <a:ext uri="{9D8B030D-6E8A-4147-A177-3AD203B41FA5}">
                      <a16:colId xmlns:a16="http://schemas.microsoft.com/office/drawing/2014/main" val="471574909"/>
                    </a:ext>
                  </a:extLst>
                </a:gridCol>
              </a:tblGrid>
              <a:tr h="34178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none" strike="noStrike">
                          <a:effectLst/>
                        </a:rPr>
                        <a:t>Variable</a:t>
                      </a:r>
                      <a:endParaRPr lang="en-US" sz="3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none" strike="noStrike" dirty="0">
                          <a:effectLst/>
                        </a:rPr>
                        <a:t>Frequency (%)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17087689"/>
                  </a:ext>
                </a:extLst>
              </a:tr>
              <a:tr h="99088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none" strike="noStrike" dirty="0">
                          <a:effectLst/>
                        </a:rPr>
                        <a:t>Gender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Male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Female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>
                          <a:effectLst/>
                        </a:rPr>
                        <a:t>580 (60.7)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>
                          <a:effectLst/>
                        </a:rPr>
                        <a:t>375 (39.3)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200617165"/>
                  </a:ext>
                </a:extLst>
              </a:tr>
              <a:tr h="196452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none" strike="noStrike" dirty="0">
                          <a:effectLst/>
                        </a:rPr>
                        <a:t>Age in years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Mean (SD)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Category, n (%)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15-19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20-24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25+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39.3 (14.0)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114 (11.9)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92 (9.6)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749 (78.4)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97064679"/>
                  </a:ext>
                </a:extLst>
              </a:tr>
              <a:tr h="34178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Median months on ART (IQR)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>
                          <a:effectLst/>
                        </a:rPr>
                        <a:t>60.9 (41.7-90.6)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55155484"/>
                  </a:ext>
                </a:extLst>
              </a:tr>
              <a:tr h="154737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u="none" strike="noStrike" dirty="0">
                          <a:effectLst/>
                        </a:rPr>
                        <a:t>ART regimen line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1</a:t>
                      </a:r>
                      <a:r>
                        <a:rPr lang="en-US" sz="3200" b="0" u="none" strike="noStrike" baseline="30000" dirty="0">
                          <a:effectLst/>
                        </a:rPr>
                        <a:t>st</a:t>
                      </a:r>
                      <a:endParaRPr lang="en-US" sz="3200" b="0" u="none" strike="noStrike" dirty="0">
                        <a:effectLst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2</a:t>
                      </a:r>
                      <a:r>
                        <a:rPr lang="en-US" sz="3200" b="0" u="none" strike="noStrike" baseline="30000" dirty="0">
                          <a:effectLst/>
                        </a:rPr>
                        <a:t>nd</a:t>
                      </a:r>
                      <a:endParaRPr lang="en-US" sz="3200" b="0" u="none" strike="noStrike" dirty="0">
                        <a:effectLst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3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rd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926 (97.0)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28 (2.9)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1 (0.1)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12446021"/>
                  </a:ext>
                </a:extLst>
              </a:tr>
              <a:tr h="34178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Median VL copies/mL blood at baseline (IQR)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u="none" strike="noStrike" dirty="0">
                          <a:effectLst/>
                        </a:rPr>
                        <a:t>14466 (2833-61203)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775681961"/>
                  </a:ext>
                </a:extLst>
              </a:tr>
            </a:tbl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7C09A9E-5FFA-447A-A1C1-91A2B4B4C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426178"/>
              </p:ext>
            </p:extLst>
          </p:nvPr>
        </p:nvGraphicFramePr>
        <p:xfrm>
          <a:off x="14866465" y="19494102"/>
          <a:ext cx="13224017" cy="643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E65021-BE4D-427E-9998-80C0CE173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146762"/>
              </p:ext>
            </p:extLst>
          </p:nvPr>
        </p:nvGraphicFramePr>
        <p:xfrm>
          <a:off x="28614055" y="11039126"/>
          <a:ext cx="13448344" cy="61859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761544">
                  <a:extLst>
                    <a:ext uri="{9D8B030D-6E8A-4147-A177-3AD203B41FA5}">
                      <a16:colId xmlns:a16="http://schemas.microsoft.com/office/drawing/2014/main" val="3841356501"/>
                    </a:ext>
                  </a:extLst>
                </a:gridCol>
                <a:gridCol w="2579914">
                  <a:extLst>
                    <a:ext uri="{9D8B030D-6E8A-4147-A177-3AD203B41FA5}">
                      <a16:colId xmlns:a16="http://schemas.microsoft.com/office/drawing/2014/main" val="1287944427"/>
                    </a:ext>
                  </a:extLst>
                </a:gridCol>
                <a:gridCol w="2579915">
                  <a:extLst>
                    <a:ext uri="{9D8B030D-6E8A-4147-A177-3AD203B41FA5}">
                      <a16:colId xmlns:a16="http://schemas.microsoft.com/office/drawing/2014/main" val="2410671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679976149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3749537831"/>
                    </a:ext>
                  </a:extLst>
                </a:gridCol>
              </a:tblGrid>
              <a:tr h="44988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Variable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Re-suppressed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Failed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OR (95% CI)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P value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64508465"/>
                  </a:ext>
                </a:extLst>
              </a:tr>
              <a:tr h="130291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Gender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Male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Female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255 (48.8)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178 (53.3)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268 (51.2)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156 (46.7)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0.8 (0.6-1.1)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0.195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84990855"/>
                  </a:ext>
                </a:extLst>
              </a:tr>
              <a:tr h="253626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Age in years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Mean (SD)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Category, n (%)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15-19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20-24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25+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40.7 (13.6)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43 (38.7)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41 (48.2)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349 (52.8)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37.5 (14.1)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68 (61.3)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44 (51.8)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312 (47.2)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-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1.0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1.5 (0.8-2.6)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1.8 (1.2-2.7)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0.001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0.183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0.006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31349410"/>
                  </a:ext>
                </a:extLst>
              </a:tr>
              <a:tr h="66909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Mean months on ART (IQR)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62.8 (40.0-96.2)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61.0 (46.3-88.5)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-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0.808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85339457"/>
                  </a:ext>
                </a:extLst>
              </a:tr>
              <a:tr h="432237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Median VL copies/mL blood at baseline (IQR)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8024 (1884-44999)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22940 (5440-74386)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-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&lt;0.001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2617463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66093A1-58A7-4A9A-ABE4-B2FCB25DF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5742"/>
              </p:ext>
            </p:extLst>
          </p:nvPr>
        </p:nvGraphicFramePr>
        <p:xfrm>
          <a:off x="28614056" y="19738012"/>
          <a:ext cx="13448342" cy="36810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598258">
                  <a:extLst>
                    <a:ext uri="{9D8B030D-6E8A-4147-A177-3AD203B41FA5}">
                      <a16:colId xmlns:a16="http://schemas.microsoft.com/office/drawing/2014/main" val="3992877947"/>
                    </a:ext>
                  </a:extLst>
                </a:gridCol>
                <a:gridCol w="2579915">
                  <a:extLst>
                    <a:ext uri="{9D8B030D-6E8A-4147-A177-3AD203B41FA5}">
                      <a16:colId xmlns:a16="http://schemas.microsoft.com/office/drawing/2014/main" val="871534325"/>
                    </a:ext>
                  </a:extLst>
                </a:gridCol>
                <a:gridCol w="2677885">
                  <a:extLst>
                    <a:ext uri="{9D8B030D-6E8A-4147-A177-3AD203B41FA5}">
                      <a16:colId xmlns:a16="http://schemas.microsoft.com/office/drawing/2014/main" val="4155135890"/>
                    </a:ext>
                  </a:extLst>
                </a:gridCol>
                <a:gridCol w="2122715">
                  <a:extLst>
                    <a:ext uri="{9D8B030D-6E8A-4147-A177-3AD203B41FA5}">
                      <a16:colId xmlns:a16="http://schemas.microsoft.com/office/drawing/2014/main" val="2858722915"/>
                    </a:ext>
                  </a:extLst>
                </a:gridCol>
                <a:gridCol w="1469569">
                  <a:extLst>
                    <a:ext uri="{9D8B030D-6E8A-4147-A177-3AD203B41FA5}">
                      <a16:colId xmlns:a16="http://schemas.microsoft.com/office/drawing/2014/main" val="2835311035"/>
                    </a:ext>
                  </a:extLst>
                </a:gridCol>
              </a:tblGrid>
              <a:tr h="32011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Variable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Switched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No switch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OR (95% CI)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P value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75777420"/>
                  </a:ext>
                </a:extLst>
              </a:tr>
              <a:tr h="92806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Gender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Male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Female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225 (38.8)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132 (35.2)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355 (61.2)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243 (64.8)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1.2 (0.9-1.5)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0.262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45326896"/>
                  </a:ext>
                </a:extLst>
              </a:tr>
              <a:tr h="123203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Age in years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15-19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20-24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u="none" strike="noStrike" dirty="0">
                          <a:effectLst/>
                        </a:rPr>
                        <a:t>25+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60 (52.6)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43 (46.7)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254 (33.9)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54 (47.4)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49 (53.3)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495 (66.1)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2.2 (1.5-3.2)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1.7 (1.1-2.6)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&lt;0.001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dirty="0">
                          <a:effectLst/>
                        </a:rPr>
                        <a:t>0.015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9907760"/>
                  </a:ext>
                </a:extLst>
              </a:tr>
            </a:tbl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C8C84BB-DB85-4214-87FF-AEAFD886D6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4014"/>
              </p:ext>
            </p:extLst>
          </p:nvPr>
        </p:nvGraphicFramePr>
        <p:xfrm>
          <a:off x="28614050" y="4933866"/>
          <a:ext cx="13224016" cy="525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" name="Rectangle 38">
            <a:extLst>
              <a:ext uri="{FF2B5EF4-FFF2-40B4-BE49-F238E27FC236}">
                <a16:creationId xmlns:a16="http://schemas.microsoft.com/office/drawing/2014/main" id="{6745CF69-A41A-454A-ABA6-08D2E9C84ED7}"/>
              </a:ext>
            </a:extLst>
          </p:cNvPr>
          <p:cNvSpPr/>
          <p:nvPr/>
        </p:nvSpPr>
        <p:spPr>
          <a:xfrm>
            <a:off x="1284556" y="19494102"/>
            <a:ext cx="12633291" cy="90804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EF1CB4-7980-4092-A4A6-F27C1C63A89E}"/>
              </a:ext>
            </a:extLst>
          </p:cNvPr>
          <p:cNvGrpSpPr/>
          <p:nvPr/>
        </p:nvGrpSpPr>
        <p:grpSpPr>
          <a:xfrm>
            <a:off x="1601085" y="19737040"/>
            <a:ext cx="11929157" cy="8089695"/>
            <a:chOff x="776652" y="20847252"/>
            <a:chExt cx="11929157" cy="786944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45E34F5-8B8C-42D3-B509-59F6DFAC6DF5}"/>
                </a:ext>
              </a:extLst>
            </p:cNvPr>
            <p:cNvSpPr/>
            <p:nvPr/>
          </p:nvSpPr>
          <p:spPr>
            <a:xfrm>
              <a:off x="4142067" y="20847252"/>
              <a:ext cx="5601923" cy="11204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200" b="1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Patients with high VL </a:t>
              </a: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(VL&gt;=1000 copies/mL blood)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9336695-50EB-4744-A4CB-A2F7BCA51589}"/>
                </a:ext>
              </a:extLst>
            </p:cNvPr>
            <p:cNvSpPr/>
            <p:nvPr/>
          </p:nvSpPr>
          <p:spPr>
            <a:xfrm>
              <a:off x="2885382" y="22442144"/>
              <a:ext cx="8115291" cy="97110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Enhanced adherence counseling (EAC)</a:t>
              </a:r>
              <a:endPara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Calibri" panose="020F0502020204030204" pitchFamily="34" charset="0"/>
                <a:buChar char="-"/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 EAC sessions 1 month apart recommended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A0CE6C1-55C9-4878-85E5-2518C301F3D5}"/>
                </a:ext>
              </a:extLst>
            </p:cNvPr>
            <p:cNvSpPr/>
            <p:nvPr/>
          </p:nvSpPr>
          <p:spPr>
            <a:xfrm>
              <a:off x="3987874" y="23920027"/>
              <a:ext cx="5910306" cy="10580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VL test repeated </a:t>
              </a:r>
              <a:endPara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Recommended after the 3</a:t>
              </a:r>
              <a:r>
                <a:rPr lang="en-US" sz="3200" baseline="30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rd</a:t>
              </a: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EAC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9D7E140-1E3D-4860-983B-698B1F73E078}"/>
                </a:ext>
              </a:extLst>
            </p:cNvPr>
            <p:cNvCxnSpPr>
              <a:cxnSpLocks/>
            </p:cNvCxnSpPr>
            <p:nvPr/>
          </p:nvCxnSpPr>
          <p:spPr>
            <a:xfrm>
              <a:off x="6943027" y="23490125"/>
              <a:ext cx="0" cy="3604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DCE9C955-F938-4765-9D1D-7C7464260676}"/>
                </a:ext>
              </a:extLst>
            </p:cNvPr>
            <p:cNvSpPr/>
            <p:nvPr/>
          </p:nvSpPr>
          <p:spPr>
            <a:xfrm>
              <a:off x="7424572" y="25525147"/>
              <a:ext cx="5281237" cy="15579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Target missed</a:t>
              </a:r>
              <a:endPara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High VL persist 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(VL&gt;=1000 copies/mL blood)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4A39670-3D52-46C4-B3B5-E16D233A0E35}"/>
                </a:ext>
              </a:extLst>
            </p:cNvPr>
            <p:cNvSpPr/>
            <p:nvPr/>
          </p:nvSpPr>
          <p:spPr>
            <a:xfrm>
              <a:off x="776652" y="25609069"/>
              <a:ext cx="5281237" cy="160735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u="sng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Target achieved</a:t>
              </a:r>
              <a:endParaRPr lang="en-US" sz="3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VL suppressed 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(VL&lt;1000 copies/mL blood)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F20A7C7-C603-4503-9F93-DAD41EF83CD3}"/>
                </a:ext>
              </a:extLst>
            </p:cNvPr>
            <p:cNvSpPr/>
            <p:nvPr/>
          </p:nvSpPr>
          <p:spPr>
            <a:xfrm>
              <a:off x="1116469" y="27706361"/>
              <a:ext cx="4522669" cy="10103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Continue on current ART regimen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94FA33E8-6A5E-45B0-BC5F-BF88B20AE11A}"/>
                </a:ext>
              </a:extLst>
            </p:cNvPr>
            <p:cNvSpPr/>
            <p:nvPr/>
          </p:nvSpPr>
          <p:spPr>
            <a:xfrm>
              <a:off x="7965161" y="27687311"/>
              <a:ext cx="4522669" cy="90640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Switch ART regimen and continue monitoring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B2E30CE-2904-495C-B46E-2E2A5C36CFC9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6943028" y="22037083"/>
              <a:ext cx="0" cy="4050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AA1F324-4B5B-4162-BD0B-158E8AC16D40}"/>
                </a:ext>
              </a:extLst>
            </p:cNvPr>
            <p:cNvCxnSpPr/>
            <p:nvPr/>
          </p:nvCxnSpPr>
          <p:spPr>
            <a:xfrm>
              <a:off x="3396854" y="25200622"/>
              <a:ext cx="68097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961B40D-1D1F-4C08-97FE-AFCCD11AC33C}"/>
                </a:ext>
              </a:extLst>
            </p:cNvPr>
            <p:cNvCxnSpPr/>
            <p:nvPr/>
          </p:nvCxnSpPr>
          <p:spPr>
            <a:xfrm>
              <a:off x="3396854" y="25200622"/>
              <a:ext cx="0" cy="33602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41BEA21-C220-458D-8DE6-1E917ACE67BD}"/>
                </a:ext>
              </a:extLst>
            </p:cNvPr>
            <p:cNvCxnSpPr/>
            <p:nvPr/>
          </p:nvCxnSpPr>
          <p:spPr>
            <a:xfrm>
              <a:off x="10187505" y="25200622"/>
              <a:ext cx="0" cy="27492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21A38C2-FDCE-446E-93FF-4E1A4FF85BD3}"/>
                </a:ext>
              </a:extLst>
            </p:cNvPr>
            <p:cNvCxnSpPr/>
            <p:nvPr/>
          </p:nvCxnSpPr>
          <p:spPr>
            <a:xfrm>
              <a:off x="6952768" y="25002063"/>
              <a:ext cx="0" cy="19855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B6CB5F2-887E-44E3-87F3-F9658CB53F99}"/>
                </a:ext>
              </a:extLst>
            </p:cNvPr>
            <p:cNvCxnSpPr/>
            <p:nvPr/>
          </p:nvCxnSpPr>
          <p:spPr>
            <a:xfrm>
              <a:off x="3396854" y="27262247"/>
              <a:ext cx="0" cy="4276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38EBA28-EBBD-4D0A-8705-5ABB67431AA4}"/>
                </a:ext>
              </a:extLst>
            </p:cNvPr>
            <p:cNvCxnSpPr/>
            <p:nvPr/>
          </p:nvCxnSpPr>
          <p:spPr>
            <a:xfrm>
              <a:off x="10203200" y="27166997"/>
              <a:ext cx="0" cy="4276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F6C86EA-E187-494C-A158-91C693F28C9A}"/>
              </a:ext>
            </a:extLst>
          </p:cNvPr>
          <p:cNvCxnSpPr/>
          <p:nvPr/>
        </p:nvCxnSpPr>
        <p:spPr>
          <a:xfrm>
            <a:off x="14437895" y="3946358"/>
            <a:ext cx="0" cy="248209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A5B80D8-F47D-4DE9-A620-F7A240F1CF55}"/>
              </a:ext>
            </a:extLst>
          </p:cNvPr>
          <p:cNvCxnSpPr>
            <a:cxnSpLocks/>
          </p:cNvCxnSpPr>
          <p:nvPr/>
        </p:nvCxnSpPr>
        <p:spPr>
          <a:xfrm>
            <a:off x="28450665" y="3906254"/>
            <a:ext cx="0" cy="248209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3A2C5F6-FF81-4271-9964-B7213C7C2D19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770" y="185659"/>
            <a:ext cx="2894150" cy="305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C66F97-E845-4A67-BBCE-C436514B3E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251" y="185659"/>
            <a:ext cx="2730346" cy="28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2207</TotalTime>
  <Words>903</Words>
  <Application>Microsoft Office PowerPoint</Application>
  <PresentationFormat>Custom</PresentationFormat>
  <Paragraphs>284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FiraSans-Regular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Kenneth Mutai</cp:lastModifiedBy>
  <cp:revision>35</cp:revision>
  <dcterms:created xsi:type="dcterms:W3CDTF">2016-06-23T11:49:10Z</dcterms:created>
  <dcterms:modified xsi:type="dcterms:W3CDTF">2020-06-26T11:31:07Z</dcterms:modified>
</cp:coreProperties>
</file>