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20770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2">
          <p15:clr>
            <a:srgbClr val="A4A3A4"/>
          </p15:clr>
        </p15:guide>
        <p15:guide id="2" pos="1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9" autoAdjust="0"/>
    <p:restoredTop sz="94660"/>
  </p:normalViewPr>
  <p:slideViewPr>
    <p:cSldViewPr snapToGrid="0">
      <p:cViewPr varScale="1">
        <p:scale>
          <a:sx n="25" d="100"/>
          <a:sy n="25" d="100"/>
        </p:scale>
        <p:origin x="2208" y="18"/>
      </p:cViewPr>
      <p:guideLst>
        <p:guide orient="horz" pos="10102"/>
        <p:guide pos="1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3" y="5249646"/>
            <a:ext cx="36383199" cy="11167556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6847866"/>
            <a:ext cx="32102822" cy="7744520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6" y="1707805"/>
            <a:ext cx="9229561" cy="27183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2" y="1707805"/>
            <a:ext cx="27153637" cy="271837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996991"/>
            <a:ext cx="36918246" cy="13343149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1466371"/>
            <a:ext cx="36918246" cy="7016847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539024"/>
            <a:ext cx="18191599" cy="20352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6" y="8539024"/>
            <a:ext cx="18191599" cy="20352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707812"/>
            <a:ext cx="36918246" cy="6200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40" y="7863328"/>
            <a:ext cx="18107995" cy="3853696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40" y="11717025"/>
            <a:ext cx="18107995" cy="172339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863328"/>
            <a:ext cx="18197174" cy="3853696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717025"/>
            <a:ext cx="18197174" cy="172339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469"/>
            <a:ext cx="13805328" cy="7484639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5" y="4618505"/>
            <a:ext cx="21669405" cy="22795478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3108"/>
            <a:ext cx="13805328" cy="17827997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469"/>
            <a:ext cx="13805328" cy="7484639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5" y="4618505"/>
            <a:ext cx="21669405" cy="22795478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3108"/>
            <a:ext cx="13805328" cy="17827997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812"/>
            <a:ext cx="36918246" cy="62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9024"/>
            <a:ext cx="36918246" cy="2035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60" y="29730658"/>
            <a:ext cx="9630847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30658"/>
            <a:ext cx="14446270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8" y="29730658"/>
            <a:ext cx="9630847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1"/>
            <a:ext cx="42803763" cy="353721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6103" y="4199330"/>
            <a:ext cx="11807687" cy="2638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marL="742950" indent="-742950" defTabSz="3765366">
              <a:defRPr/>
            </a:pPr>
            <a:r>
              <a:rPr lang="en-US" sz="4000" b="1" u="sng" dirty="0">
                <a:solidFill>
                  <a:srgbClr val="FF0000"/>
                </a:solidFill>
              </a:rPr>
              <a:t>BACKGROUND</a:t>
            </a:r>
            <a:endParaRPr lang="en-US" altLang="en-US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In 2015, the Government of Tanzania scaled-up viral load (</a:t>
            </a:r>
            <a:r>
              <a:rPr lang="en-US" sz="4000" dirty="0" err="1"/>
              <a:t>VL</a:t>
            </a:r>
            <a:r>
              <a:rPr lang="en-US" sz="4000" dirty="0"/>
              <a:t>) testing, thus, monitoring treatment failure in people living with HIV and switching to second-line antiretroviral therapy (ART) was simplified. 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Currently, the WHO defines treatment failure as two consecutive </a:t>
            </a:r>
            <a:r>
              <a:rPr lang="en-US" sz="4000" dirty="0" err="1"/>
              <a:t>VLs</a:t>
            </a:r>
            <a:r>
              <a:rPr lang="en-US" sz="4000" dirty="0"/>
              <a:t> exceeding 1000 copies/ml after three months, with good adherence support, and after at least six months on ART. 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This study reviews the relationship between adherence and </a:t>
            </a:r>
            <a:r>
              <a:rPr lang="en-US" sz="4000" dirty="0" err="1"/>
              <a:t>VL</a:t>
            </a:r>
            <a:r>
              <a:rPr lang="en-US" sz="4000" dirty="0"/>
              <a:t> when clients are started on second-line ART due to treatment failure at Baylor Center of Excellence (COE) in Mwanza, Tanzania</a:t>
            </a:r>
            <a:r>
              <a:rPr lang="en-US" sz="4800" dirty="0"/>
              <a:t>.</a:t>
            </a:r>
          </a:p>
          <a:p>
            <a:pPr marL="473075" indent="-473075">
              <a:buFont typeface="Arial" pitchFamily="34" charset="0"/>
              <a:buChar char="•"/>
            </a:pPr>
            <a:endParaRPr lang="en-US" sz="4800" dirty="0"/>
          </a:p>
          <a:p>
            <a:pPr marL="742950" indent="-742950" defTabSz="3765366">
              <a:defRPr/>
            </a:pPr>
            <a:r>
              <a:rPr lang="en-US" sz="4000" b="1" u="sng" dirty="0">
                <a:solidFill>
                  <a:srgbClr val="FF0000"/>
                </a:solidFill>
              </a:rPr>
              <a:t>METHODS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/>
              <a:t>This is a retrospective chart review of 98 clients switched to second-line ART between March 2012 and December 2018 at the Mwanza COE.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/>
              <a:t>Data collected from the electronic medical record included: age, sex, time between ART initiation to starting second-line, adherence pre- and post-second-line, reasons for therapy switching, second-line regimen, and follow-up </a:t>
            </a:r>
            <a:r>
              <a:rPr lang="en-US" sz="4000" dirty="0" err="1"/>
              <a:t>VLs</a:t>
            </a:r>
            <a:r>
              <a:rPr lang="en-US" sz="4000" dirty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/>
              <a:t>Poor adherence was defined as pill count &lt;/&gt; 95-105% at any visit during the 6 months before or 6 months after switching to second-line.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dirty="0"/>
              <a:t>Comparisons were made between children &lt; 5 years old, 5 to 12 years old, and &gt;12 years old.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4000" dirty="0"/>
          </a:p>
          <a:p>
            <a:pPr marL="742950" indent="-742950" defTabSz="3765366">
              <a:defRPr/>
            </a:pPr>
            <a:r>
              <a:rPr lang="en-US" sz="4000" b="1" u="sng" dirty="0">
                <a:solidFill>
                  <a:srgbClr val="FF0000"/>
                </a:solidFill>
              </a:rPr>
              <a:t>RESULTS</a:t>
            </a:r>
            <a:endParaRPr lang="en-US" sz="4000" dirty="0"/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The study included 98 clients (43 female).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 Mean age at starting second-line was 10.6 years. 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 Average time to start second-line after ART initiation was 5 years.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 The majority of clients were switched to second-line due to </a:t>
            </a:r>
            <a:r>
              <a:rPr lang="en-US" sz="4000" dirty="0" err="1"/>
              <a:t>virological</a:t>
            </a:r>
            <a:r>
              <a:rPr lang="en-US" sz="4000" dirty="0"/>
              <a:t> failure (46/98, 46.9%).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 The most common second-line regimen was ABC-3TC-LPV/r (63/98, 64.3%). 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Most clients had poor adherence 6 months before and after starting second-line (61/98, 62.2% and 55/98, 56.1%, respectively; χ²=0.76, </a:t>
            </a:r>
            <a:r>
              <a:rPr lang="en-US" sz="4000" i="1" dirty="0"/>
              <a:t>p</a:t>
            </a:r>
            <a:r>
              <a:rPr lang="en-US" sz="4000" dirty="0"/>
              <a:t>=.38).  </a:t>
            </a:r>
          </a:p>
          <a:p>
            <a:pPr marL="473075" indent="-473075">
              <a:buFont typeface="Arial" pitchFamily="34" charset="0"/>
              <a:buChar char="•"/>
            </a:pPr>
            <a:endParaRPr lang="en-US" sz="4000" dirty="0"/>
          </a:p>
          <a:p>
            <a:endParaRPr lang="en-US" sz="4000" dirty="0"/>
          </a:p>
          <a:p>
            <a:pPr marL="473075" indent="-473075">
              <a:buFont typeface="Arial" pitchFamily="34" charset="0"/>
              <a:buChar char="•"/>
            </a:pPr>
            <a:endParaRPr lang="en-US" sz="4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26651" y="4596898"/>
            <a:ext cx="7939833" cy="253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725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41733" y="315268"/>
            <a:ext cx="35320297" cy="145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bg1"/>
                </a:solidFill>
              </a:rPr>
              <a:t>TANZANIA’S SECOND ACT: TO SUPPRESS OR NOT TO SUPPRESS?  VIRAL LOAD SUPPRESSION AFTER SWITCHING TO SECOND-LINE ART AT BAYLOR CHILDREN’S CENTER OF EXCELLENCE IN MWANZA, </a:t>
            </a:r>
            <a:r>
              <a:rPr lang="en-US" sz="5400" b="1" dirty="0" err="1">
                <a:solidFill>
                  <a:schemeClr val="bg1"/>
                </a:solidFill>
              </a:rPr>
              <a:t>TZ</a:t>
            </a:r>
            <a:endParaRPr lang="en-US" sz="5400" dirty="0">
              <a:solidFill>
                <a:schemeClr val="bg1"/>
              </a:solidFill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2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105265" y="2067338"/>
            <a:ext cx="21673751" cy="146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Vicki </a:t>
            </a:r>
            <a:r>
              <a:rPr lang="en-US" sz="4000" dirty="0" err="1">
                <a:solidFill>
                  <a:schemeClr val="bg1"/>
                </a:solidFill>
              </a:rPr>
              <a:t>Ip</a:t>
            </a:r>
            <a:r>
              <a:rPr lang="en-US" sz="4000" dirty="0">
                <a:solidFill>
                  <a:schemeClr val="bg1"/>
                </a:solidFill>
              </a:rPr>
              <a:t>, MD</a:t>
            </a:r>
            <a:r>
              <a:rPr lang="en-US" sz="4000" baseline="30000" dirty="0">
                <a:solidFill>
                  <a:schemeClr val="bg1"/>
                </a:solidFill>
              </a:rPr>
              <a:t>1,2</a:t>
            </a:r>
            <a:r>
              <a:rPr lang="en-US" sz="4000" dirty="0">
                <a:solidFill>
                  <a:schemeClr val="bg1"/>
                </a:solidFill>
              </a:rPr>
              <a:t>, Kirk A. Scirto, MD</a:t>
            </a:r>
            <a:r>
              <a:rPr lang="en-US" sz="4000" baseline="30000" dirty="0">
                <a:solidFill>
                  <a:schemeClr val="bg1"/>
                </a:solidFill>
              </a:rPr>
              <a:t>1,2</a:t>
            </a:r>
            <a:r>
              <a:rPr lang="en-US" sz="4000" dirty="0">
                <a:solidFill>
                  <a:schemeClr val="bg1"/>
                </a:solidFill>
              </a:rPr>
              <a:t>, Mercy </a:t>
            </a:r>
            <a:r>
              <a:rPr lang="en-US" sz="4000" dirty="0" err="1">
                <a:solidFill>
                  <a:schemeClr val="bg1"/>
                </a:solidFill>
              </a:rPr>
              <a:t>Minde</a:t>
            </a:r>
            <a:r>
              <a:rPr lang="en-US" sz="4000" dirty="0">
                <a:solidFill>
                  <a:schemeClr val="bg1"/>
                </a:solidFill>
              </a:rPr>
              <a:t>, MD</a:t>
            </a:r>
            <a:r>
              <a:rPr lang="en-US" sz="4000" baseline="30000" dirty="0">
                <a:solidFill>
                  <a:schemeClr val="bg1"/>
                </a:solidFill>
              </a:rPr>
              <a:t>2</a:t>
            </a:r>
            <a:r>
              <a:rPr lang="en-US" sz="4000" dirty="0">
                <a:solidFill>
                  <a:schemeClr val="bg1"/>
                </a:solidFill>
              </a:rPr>
              <a:t>, Lumumba </a:t>
            </a:r>
            <a:r>
              <a:rPr lang="en-US" sz="4000" dirty="0" err="1">
                <a:solidFill>
                  <a:schemeClr val="bg1"/>
                </a:solidFill>
              </a:rPr>
              <a:t>Mwita</a:t>
            </a:r>
            <a:r>
              <a:rPr lang="en-US" sz="4000" dirty="0">
                <a:solidFill>
                  <a:schemeClr val="bg1"/>
                </a:solidFill>
              </a:rPr>
              <a:t>, MD</a:t>
            </a:r>
            <a:r>
              <a:rPr lang="en-US" sz="4000" baseline="30000" dirty="0">
                <a:solidFill>
                  <a:schemeClr val="bg1"/>
                </a:solidFill>
              </a:rPr>
              <a:t>2</a:t>
            </a:r>
          </a:p>
          <a:p>
            <a:pPr algn="ctr">
              <a:lnSpc>
                <a:spcPts val="2400"/>
              </a:lnSpc>
            </a:pP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Baylor International Pediatric AIDS Initiative (</a:t>
            </a:r>
            <a:r>
              <a:rPr lang="en-US" sz="2400" dirty="0" err="1">
                <a:solidFill>
                  <a:schemeClr val="bg1"/>
                </a:solidFill>
              </a:rPr>
              <a:t>BIPAI</a:t>
            </a:r>
            <a:r>
              <a:rPr lang="en-US" sz="2400" dirty="0">
                <a:solidFill>
                  <a:schemeClr val="bg1"/>
                </a:solidFill>
              </a:rPr>
              <a:t>) at Texas Children’s Hospital, Baylor College of Medicine - Houston, TX, USA;</a:t>
            </a:r>
          </a:p>
          <a:p>
            <a:pPr algn="ctr">
              <a:lnSpc>
                <a:spcPts val="2400"/>
              </a:lnSpc>
            </a:pPr>
            <a:r>
              <a:rPr lang="en-US" sz="2400" baseline="14000" dirty="0">
                <a:solidFill>
                  <a:schemeClr val="bg1"/>
                </a:solidFill>
              </a:rPr>
              <a:t> 2</a:t>
            </a:r>
            <a:r>
              <a:rPr lang="en-US" sz="2400" dirty="0">
                <a:solidFill>
                  <a:schemeClr val="bg1"/>
                </a:solidFill>
              </a:rPr>
              <a:t>Baylor College of Medicine Children's Foundation - Mwanza, Tanzania</a:t>
            </a:r>
          </a:p>
          <a:p>
            <a:endParaRPr lang="en-US" sz="2400" dirty="0"/>
          </a:p>
          <a:p>
            <a:pPr>
              <a:defRPr/>
            </a:pPr>
            <a:endParaRPr lang="en-US" sz="2400" baseline="30000" dirty="0">
              <a:solidFill>
                <a:srgbClr val="CDD2DE"/>
              </a:solidFill>
            </a:endParaRPr>
          </a:p>
          <a:p>
            <a:pPr>
              <a:defRPr/>
            </a:pPr>
            <a:endParaRPr lang="en-US" sz="2400" baseline="30000" dirty="0">
              <a:solidFill>
                <a:srgbClr val="CDD2DE"/>
              </a:solidFill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chemeClr val="bg1"/>
                </a:solidFill>
                <a:latin typeface="Arial" panose="020B0604020202020204" pitchFamily="34" charset="0"/>
              </a:rPr>
              <a:t>Affiliation and address</a:t>
            </a: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30581408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-305594" y="30843814"/>
            <a:ext cx="42803763" cy="1495616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30914698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5" y="30843814"/>
            <a:ext cx="5430051" cy="970806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341642" y="4199328"/>
            <a:ext cx="13427241" cy="253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endParaRPr lang="en-US" sz="6000" dirty="0">
              <a:solidFill>
                <a:srgbClr val="FF0000"/>
              </a:solidFill>
            </a:endParaRPr>
          </a:p>
          <a:p>
            <a:pPr marL="473075" indent="-473075">
              <a:buFont typeface="Arial" pitchFamily="34" charset="0"/>
              <a:buChar char="•"/>
            </a:pPr>
            <a:endParaRPr lang="en-US" sz="6000" dirty="0">
              <a:solidFill>
                <a:srgbClr val="FF0000"/>
              </a:solidFill>
            </a:endParaRPr>
          </a:p>
          <a:p>
            <a:pPr marL="473075" indent="-473075">
              <a:buFont typeface="Arial" pitchFamily="34" charset="0"/>
              <a:buChar char="•"/>
            </a:pPr>
            <a:endParaRPr lang="en-US" sz="6000" dirty="0">
              <a:solidFill>
                <a:srgbClr val="FF0000"/>
              </a:solidFill>
            </a:endParaRPr>
          </a:p>
          <a:p>
            <a:pPr marL="473075" indent="-473075">
              <a:buFont typeface="Arial" pitchFamily="34" charset="0"/>
              <a:buChar char="•"/>
            </a:pPr>
            <a:endParaRPr lang="en-US" sz="6000" dirty="0">
              <a:solidFill>
                <a:srgbClr val="FF0000"/>
              </a:solidFill>
            </a:endParaRPr>
          </a:p>
          <a:p>
            <a:pPr marL="473075" indent="-473075">
              <a:buFont typeface="Arial" pitchFamily="34" charset="0"/>
              <a:buChar char="•"/>
            </a:pPr>
            <a:endParaRPr lang="en-US" sz="6000" dirty="0">
              <a:solidFill>
                <a:srgbClr val="FF0000"/>
              </a:solidFill>
            </a:endParaRPr>
          </a:p>
          <a:p>
            <a:pPr marL="473075" indent="-473075">
              <a:buFont typeface="Arial" pitchFamily="34" charset="0"/>
              <a:buChar char="•"/>
            </a:pPr>
            <a:endParaRPr lang="en-US" sz="6000" dirty="0">
              <a:solidFill>
                <a:srgbClr val="FF0000"/>
              </a:solidFill>
            </a:endParaRPr>
          </a:p>
          <a:p>
            <a:pPr marL="473075" indent="-473075">
              <a:buFont typeface="Arial" pitchFamily="34" charset="0"/>
              <a:buChar char="•"/>
            </a:pPr>
            <a:endParaRPr lang="en-US" sz="6000" dirty="0">
              <a:solidFill>
                <a:srgbClr val="FF0000"/>
              </a:solidFill>
            </a:endParaRPr>
          </a:p>
          <a:p>
            <a:r>
              <a:rPr lang="en-US" sz="8000" b="1" dirty="0">
                <a:solidFill>
                  <a:srgbClr val="E72240"/>
                </a:solidFill>
              </a:rPr>
              <a:t>After switching to second-line ART due to treatment failure, the majority of patients were able to achieve a </a:t>
            </a:r>
            <a:r>
              <a:rPr lang="en-US" sz="8000" b="1" dirty="0" err="1">
                <a:solidFill>
                  <a:srgbClr val="E72240"/>
                </a:solidFill>
              </a:rPr>
              <a:t>VL</a:t>
            </a:r>
            <a:r>
              <a:rPr lang="en-US" sz="8000" b="1" dirty="0">
                <a:solidFill>
                  <a:srgbClr val="E72240"/>
                </a:solidFill>
              </a:rPr>
              <a:t> &lt; 1000 copies/mL, regardless of having good or poor adherence.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380070" y="4199330"/>
            <a:ext cx="12761843" cy="2739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marL="742950" indent="-742950" defTabSz="3765366">
              <a:defRPr/>
            </a:pPr>
            <a:r>
              <a:rPr lang="en-US" sz="4000" b="1" u="sng" dirty="0">
                <a:solidFill>
                  <a:srgbClr val="FF0000"/>
                </a:solidFill>
              </a:rPr>
              <a:t>RESULTS CONT.</a:t>
            </a:r>
            <a:endParaRPr lang="en-US" sz="4000" dirty="0"/>
          </a:p>
          <a:p>
            <a:pPr marL="571500" indent="-571500" defTabSz="3765366">
              <a:buFont typeface="Arial" panose="020B0604020202020204" pitchFamily="34" charset="0"/>
              <a:buChar char="•"/>
              <a:defRPr/>
            </a:pPr>
            <a:r>
              <a:rPr lang="en-US" sz="4000" dirty="0"/>
              <a:t>Most clients had </a:t>
            </a:r>
            <a:r>
              <a:rPr lang="en-US" sz="4000" dirty="0" err="1"/>
              <a:t>VL</a:t>
            </a:r>
            <a:r>
              <a:rPr lang="en-US" sz="4000" dirty="0"/>
              <a:t> &lt;1000 copies/ml (79/98, 80.6%) after switching to second-line across all ages (Table 1), and 67.3% (66/98) had </a:t>
            </a:r>
            <a:r>
              <a:rPr lang="en-US" sz="4000" dirty="0" err="1"/>
              <a:t>VL</a:t>
            </a:r>
            <a:r>
              <a:rPr lang="en-US" sz="4000" dirty="0"/>
              <a:t> &lt; 50.  Chi-Square testing showed a statistically significant association (α=.05) between </a:t>
            </a:r>
            <a:r>
              <a:rPr lang="en-US" sz="4000" dirty="0" err="1"/>
              <a:t>VL</a:t>
            </a:r>
            <a:r>
              <a:rPr lang="en-US" sz="4000" dirty="0"/>
              <a:t> suppression and the three age categories (</a:t>
            </a:r>
            <a:r>
              <a:rPr lang="en-US" sz="4000" i="1" dirty="0"/>
              <a:t>p</a:t>
            </a:r>
            <a:r>
              <a:rPr lang="en-US" sz="4000" dirty="0"/>
              <a:t>=.012).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 However, in all age groups, there was no significant difference in the mean </a:t>
            </a:r>
            <a:r>
              <a:rPr lang="en-US" sz="4000" dirty="0" err="1"/>
              <a:t>VLs</a:t>
            </a:r>
            <a:r>
              <a:rPr lang="en-US" sz="4000" dirty="0"/>
              <a:t> between those with good versus those with poor adherence (Table 2).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u="sng" dirty="0">
              <a:solidFill>
                <a:srgbClr val="FF0000"/>
              </a:solidFill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FF0000"/>
                </a:solidFill>
              </a:rPr>
              <a:t>CONCLUSIONS </a:t>
            </a:r>
            <a:endParaRPr lang="en-US" altLang="en-US" sz="4000" dirty="0">
              <a:solidFill>
                <a:srgbClr val="000000"/>
              </a:solidFill>
            </a:endParaRP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Most clients achieved </a:t>
            </a:r>
            <a:r>
              <a:rPr lang="en-US" sz="4000" dirty="0" err="1"/>
              <a:t>VLs</a:t>
            </a:r>
            <a:r>
              <a:rPr lang="en-US" sz="4000" dirty="0"/>
              <a:t> &lt;1000 after switching to second-line ART due to treatment failure, regardless of having good or poor adherence. 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While promising, adherence did not improve; the consequence of which is ART resistance and second-line failure. 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Although </a:t>
            </a:r>
            <a:r>
              <a:rPr lang="en-US" sz="4000" dirty="0" err="1"/>
              <a:t>VL</a:t>
            </a:r>
            <a:r>
              <a:rPr lang="en-US" sz="4000" dirty="0"/>
              <a:t> testing has made monitoring treatment failure easier, Tanzania would benefit from nationwide resistance testing so only necessary regimen switches are made to preserve future ARV options.  </a:t>
            </a:r>
          </a:p>
          <a:p>
            <a:pPr marL="473075" indent="-473075">
              <a:buFont typeface="Arial" pitchFamily="34" charset="0"/>
              <a:buChar char="•"/>
            </a:pPr>
            <a:r>
              <a:rPr lang="en-US" sz="4000" dirty="0"/>
              <a:t>Until then, our COE continues to rely on psychosocial counseling and support to address issues of adherence and treatment failure.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390" y="12008484"/>
            <a:ext cx="10058400" cy="3509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438" y="16879704"/>
            <a:ext cx="10058400" cy="3594428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40144" y="1383870"/>
            <a:ext cx="1196500" cy="11965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0" name="Rectangle 9"/>
          <p:cNvSpPr/>
          <p:nvPr/>
        </p:nvSpPr>
        <p:spPr>
          <a:xfrm>
            <a:off x="29332040" y="10685045"/>
            <a:ext cx="106997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4000" b="1" u="sng" dirty="0">
                <a:solidFill>
                  <a:prstClr val="black"/>
                </a:solidFill>
              </a:rPr>
              <a:t>Table 1:  Comparison of </a:t>
            </a:r>
            <a:r>
              <a:rPr lang="en-US" sz="4000" b="1" u="sng" dirty="0" err="1">
                <a:solidFill>
                  <a:prstClr val="black"/>
                </a:solidFill>
              </a:rPr>
              <a:t>VLs</a:t>
            </a:r>
            <a:r>
              <a:rPr lang="en-US" sz="4000" b="1" u="sng" dirty="0">
                <a:solidFill>
                  <a:prstClr val="black"/>
                </a:solidFill>
              </a:rPr>
              <a:t> after switching to second-line ART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825873" y="16171818"/>
            <a:ext cx="10612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u="sng" dirty="0">
                <a:solidFill>
                  <a:prstClr val="black"/>
                </a:solidFill>
              </a:rPr>
              <a:t>Table 2:  Comparison of mean </a:t>
            </a:r>
            <a:r>
              <a:rPr lang="en-US" sz="4000" b="1" u="sng" dirty="0" err="1">
                <a:solidFill>
                  <a:prstClr val="black"/>
                </a:solidFill>
              </a:rPr>
              <a:t>VLs</a:t>
            </a:r>
            <a:r>
              <a:rPr lang="en-US" sz="4000" b="1" u="sng" dirty="0">
                <a:solidFill>
                  <a:prstClr val="black"/>
                </a:solidFill>
              </a:rPr>
              <a:t> and adherence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659</Words>
  <Application>Microsoft Office PowerPoint</Application>
  <PresentationFormat>Benutzerdefiniert</PresentationFormat>
  <Paragraphs>65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28</cp:revision>
  <dcterms:created xsi:type="dcterms:W3CDTF">2016-06-23T11:49:10Z</dcterms:created>
  <dcterms:modified xsi:type="dcterms:W3CDTF">2020-07-01T08:18:39Z</dcterms:modified>
</cp:coreProperties>
</file>