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70" r:id="rId5"/>
    <p:sldId id="272" r:id="rId6"/>
    <p:sldId id="273" r:id="rId7"/>
    <p:sldId id="274" r:id="rId8"/>
    <p:sldId id="275" r:id="rId9"/>
    <p:sldId id="276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AD47D3-6518-4A20-88A5-76293C40DBE8}">
          <p14:sldIdLst>
            <p14:sldId id="270"/>
            <p14:sldId id="272"/>
            <p14:sldId id="273"/>
            <p14:sldId id="274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dun Strand" initials="IS" lastIdx="3" clrIdx="0">
    <p:extLst/>
  </p:cmAuthor>
  <p:cmAuthor id="2" name="Helma van Luttikhuizen" initials="HvL" lastIdx="10" clrIdx="1">
    <p:extLst/>
  </p:cmAuthor>
  <p:cmAuthor id="3" name="Emily T Blitz" initials="ETB" lastIdx="2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C3A"/>
    <a:srgbClr val="292929"/>
    <a:srgbClr val="E3000F"/>
    <a:srgbClr val="333333"/>
    <a:srgbClr val="006847"/>
    <a:srgbClr val="0000FF"/>
    <a:srgbClr val="66FFCC"/>
    <a:srgbClr val="FF0000"/>
    <a:srgbClr val="77777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487"/>
  </p:normalViewPr>
  <p:slideViewPr>
    <p:cSldViewPr snapToGrid="0">
      <p:cViewPr varScale="1">
        <p:scale>
          <a:sx n="84" d="100"/>
          <a:sy n="84" d="100"/>
        </p:scale>
        <p:origin x="112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375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62" y="1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8ECD0-710F-4F0C-A540-FFA9EC9571B2}" type="datetimeFigureOut">
              <a:rPr lang="en-US" smtClean="0"/>
              <a:t>6/28/20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273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62" y="9428273"/>
            <a:ext cx="2946275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180E9-0313-4E19-84D5-F3D86A3F7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06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310398B-73D7-4890-BE64-FDA1097F50D1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5F3DDF2-E3EB-4D43-BD9E-597901627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09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3DDF2-E3EB-4D43-BD9E-5979016275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80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3DDF2-E3EB-4D43-BD9E-59790162753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861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3DDF2-E3EB-4D43-BD9E-5979016275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936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3DDF2-E3EB-4D43-BD9E-59790162753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279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3DDF2-E3EB-4D43-BD9E-5979016275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44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459" y="1368696"/>
            <a:ext cx="7860110" cy="455635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5661103" y="2268311"/>
            <a:ext cx="3396343" cy="2147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69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000" b="1">
                <a:solidFill>
                  <a:srgbClr val="E40C3A"/>
                </a:solidFill>
                <a:latin typeface="Montserrat" panose="00000500000000000000" pitchFamily="2" charset="0"/>
                <a:ea typeface="Verdana" panose="020B060403050404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solidFill>
                  <a:srgbClr val="292929"/>
                </a:solidFill>
                <a:latin typeface="Montserrat" pitchFamily="2" charset="77"/>
              </a:defRPr>
            </a:lvl1pPr>
            <a:lvl2pPr>
              <a:defRPr sz="2000">
                <a:solidFill>
                  <a:srgbClr val="292929"/>
                </a:solidFill>
                <a:latin typeface="Montserrat" pitchFamily="2" charset="77"/>
              </a:defRPr>
            </a:lvl2pPr>
            <a:lvl3pPr>
              <a:defRPr sz="2000">
                <a:solidFill>
                  <a:srgbClr val="292929"/>
                </a:solidFill>
                <a:latin typeface="Montserrat" pitchFamily="2" charset="77"/>
              </a:defRPr>
            </a:lvl3pPr>
            <a:lvl4pPr>
              <a:defRPr sz="2000">
                <a:solidFill>
                  <a:srgbClr val="292929"/>
                </a:solidFill>
                <a:latin typeface="Montserrat" pitchFamily="2" charset="77"/>
              </a:defRPr>
            </a:lvl4pPr>
            <a:lvl5pPr>
              <a:defRPr sz="2000">
                <a:solidFill>
                  <a:srgbClr val="292929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245DDDF-71F0-2E4D-A311-BC069A0CE2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724" y="6076135"/>
            <a:ext cx="1221119" cy="637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38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E40C3A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rgbClr val="292929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1800">
                <a:solidFill>
                  <a:srgbClr val="292929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724" y="6076135"/>
            <a:ext cx="1221119" cy="637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52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143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0163702-9491-7F45-8BC7-7F9C9541F75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0976" y="215540"/>
            <a:ext cx="1264917" cy="1264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768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rgbClr val="E40C3A"/>
          </a:solidFill>
          <a:latin typeface="Montserrat" panose="00000500000000000000" pitchFamily="2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b="0" kern="1200">
          <a:solidFill>
            <a:srgbClr val="E40C3A"/>
          </a:solidFill>
          <a:latin typeface="Montserrat" pitchFamily="2" charset="77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Montserrat" pitchFamily="2" charset="77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Montserrat" pitchFamily="2" charset="77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Montserrat" pitchFamily="2" charset="77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Montserrat" pitchFamily="2" charset="77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hernandez@sfaf.org" TargetMode="External"/><Relationship Id="rId3" Type="http://schemas.openxmlformats.org/officeDocument/2006/relationships/hyperlink" Target="mailto:jbroussard@sfaf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020672" y="2681432"/>
            <a:ext cx="39201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000" dirty="0">
                <a:latin typeface="Montserrat" pitchFamily="2" charset="77"/>
              </a:rPr>
              <a:t>ADDRESSING CHALLENGES IN ACCESS TO HIV CARE</a:t>
            </a:r>
            <a:endParaRPr lang="en-GB" sz="1200" dirty="0">
              <a:latin typeface="Montserrat" pitchFamily="2" charset="77"/>
            </a:endParaRPr>
          </a:p>
          <a:p>
            <a:r>
              <a:rPr lang="en-GB" sz="1600" dirty="0">
                <a:latin typeface="Montserrat" pitchFamily="2" charset="77"/>
              </a:rPr>
              <a:t>Janessa Broussard &amp;</a:t>
            </a:r>
            <a:br>
              <a:rPr lang="en-GB" sz="1600" dirty="0">
                <a:latin typeface="Montserrat" pitchFamily="2" charset="77"/>
              </a:rPr>
            </a:br>
            <a:r>
              <a:rPr lang="en-GB" sz="1600" dirty="0">
                <a:latin typeface="Montserrat" pitchFamily="2" charset="77"/>
              </a:rPr>
              <a:t>Reina Hernandez</a:t>
            </a:r>
          </a:p>
        </p:txBody>
      </p:sp>
    </p:spTree>
    <p:extLst>
      <p:ext uri="{BB962C8B-B14F-4D97-AF65-F5344CB8AC3E}">
        <p14:creationId xmlns:p14="http://schemas.microsoft.com/office/powerpoint/2010/main" val="357256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lIns="0" tIns="0" rIns="0">
            <a:normAutofit/>
          </a:bodyPr>
          <a:lstStyle/>
          <a:p>
            <a:r>
              <a:rPr lang="en-US" sz="2400" dirty="0"/>
              <a:t>ACCESSING HIV CARE SERVICES IN THE BAY AREA</a:t>
            </a:r>
            <a:endParaRPr lang="en-GB" sz="2400" dirty="0"/>
          </a:p>
        </p:txBody>
      </p:sp>
      <p:sp>
        <p:nvSpPr>
          <p:cNvPr id="9" name="Text Placeholder 4">
            <a:extLst>
              <a:ext uri="{FF2B5EF4-FFF2-40B4-BE49-F238E27FC236}">
                <a16:creationId xmlns="" xmlns:a16="http://schemas.microsoft.com/office/drawing/2014/main" id="{7072E50E-5136-214E-96F4-9A8E4CE0D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00203"/>
            <a:ext cx="5333999" cy="4829626"/>
          </a:xfrm>
        </p:spPr>
        <p:txBody>
          <a:bodyPr lIns="0" tIns="0" rIns="0" bIns="0" anchor="t" anchorCtr="0">
            <a:noAutofit/>
          </a:bodyPr>
          <a:lstStyle/>
          <a:p>
            <a:pPr marL="174625" indent="-174625">
              <a:buNone/>
            </a:pPr>
            <a:r>
              <a:rPr lang="en-US" sz="1800" b="1" dirty="0">
                <a:solidFill>
                  <a:srgbClr val="E40C3A"/>
                </a:solidFill>
              </a:rPr>
              <a:t>Challenges</a:t>
            </a:r>
            <a:endParaRPr lang="en-US" sz="1800" dirty="0">
              <a:solidFill>
                <a:srgbClr val="E40C3A"/>
              </a:solidFill>
            </a:endParaRPr>
          </a:p>
          <a:p>
            <a:pPr marL="174625" indent="-174625">
              <a:buNone/>
            </a:pPr>
            <a:r>
              <a:rPr lang="en-US" sz="1800" b="1" dirty="0"/>
              <a:t>Insurance:</a:t>
            </a:r>
          </a:p>
          <a:p>
            <a:pPr marL="174625" indent="-174625"/>
            <a:r>
              <a:rPr lang="en-US" sz="1800" dirty="0"/>
              <a:t>Insurance access tied to employer</a:t>
            </a:r>
          </a:p>
          <a:p>
            <a:pPr marL="174625" indent="-174625"/>
            <a:r>
              <a:rPr lang="en-US" sz="1800" dirty="0"/>
              <a:t>Limited number of HIV providers in-network</a:t>
            </a:r>
          </a:p>
          <a:p>
            <a:pPr marL="174625" indent="-174625">
              <a:spcBef>
                <a:spcPts val="900"/>
              </a:spcBef>
              <a:buNone/>
            </a:pPr>
            <a:r>
              <a:rPr lang="en-US" sz="1800" b="1" dirty="0"/>
              <a:t>Safety:</a:t>
            </a:r>
          </a:p>
          <a:p>
            <a:pPr marL="174625" indent="-174625"/>
            <a:r>
              <a:rPr lang="en-US" sz="1800" dirty="0"/>
              <a:t>Institutionalized bias toward LGBTQ communities, particularly POC-identifying</a:t>
            </a:r>
          </a:p>
          <a:p>
            <a:pPr marL="174625" indent="-174625"/>
            <a:r>
              <a:rPr lang="en-US" sz="1800" dirty="0"/>
              <a:t>Clients frequently report previous trauma seeking care</a:t>
            </a:r>
          </a:p>
          <a:p>
            <a:pPr marL="174625" indent="-174625">
              <a:spcBef>
                <a:spcPts val="900"/>
              </a:spcBef>
              <a:buNone/>
            </a:pPr>
            <a:r>
              <a:rPr lang="en-US" sz="1800" b="1" dirty="0"/>
              <a:t>Capacity:</a:t>
            </a:r>
          </a:p>
          <a:p>
            <a:pPr marL="174625" indent="-174625"/>
            <a:r>
              <a:rPr lang="en-US" sz="1800" dirty="0"/>
              <a:t>Increasingly limited number of clinics and providers with HIV and LGBTQ care expertise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="" xmlns:a16="http://schemas.microsoft.com/office/drawing/2014/main" id="{F0F78062-6CAD-A249-91F3-85A616655DED}"/>
              </a:ext>
            </a:extLst>
          </p:cNvPr>
          <p:cNvSpPr txBox="1">
            <a:spLocks/>
          </p:cNvSpPr>
          <p:nvPr/>
        </p:nvSpPr>
        <p:spPr>
          <a:xfrm>
            <a:off x="6388101" y="1600203"/>
            <a:ext cx="4444999" cy="48296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rgbClr val="292929"/>
                </a:solidFill>
                <a:latin typeface="Montserrat" pitchFamily="2" charset="77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292929"/>
                </a:solidFill>
                <a:latin typeface="Montserrat" pitchFamily="2" charset="77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92929"/>
                </a:solidFill>
                <a:latin typeface="Montserrat" pitchFamily="2" charset="77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292929"/>
                </a:solidFill>
                <a:latin typeface="Montserrat" pitchFamily="2" charset="77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292929"/>
                </a:solidFill>
                <a:latin typeface="Montserrat" pitchFamily="2" charset="77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5" indent="-174625">
              <a:buNone/>
            </a:pPr>
            <a:r>
              <a:rPr lang="en-US" sz="1800" b="1" dirty="0">
                <a:solidFill>
                  <a:srgbClr val="E40C3A"/>
                </a:solidFill>
              </a:rPr>
              <a:t>SFAF Approach</a:t>
            </a:r>
            <a:endParaRPr lang="en-US" sz="1800" dirty="0">
              <a:solidFill>
                <a:srgbClr val="E40C3A"/>
              </a:solidFill>
            </a:endParaRPr>
          </a:p>
          <a:p>
            <a:pPr marL="174625" indent="-174625">
              <a:buNone/>
            </a:pPr>
            <a:r>
              <a:rPr lang="en-US" sz="1800" b="1" dirty="0"/>
              <a:t>Community :</a:t>
            </a:r>
          </a:p>
          <a:p>
            <a:pPr marL="174625" indent="-174625"/>
            <a:r>
              <a:rPr lang="en-US" sz="1800" dirty="0"/>
              <a:t>Sex positive</a:t>
            </a:r>
          </a:p>
          <a:p>
            <a:pPr marL="174625" indent="-174625"/>
            <a:r>
              <a:rPr lang="en-US" sz="1800" dirty="0"/>
              <a:t>Harm reduction</a:t>
            </a:r>
          </a:p>
          <a:p>
            <a:pPr marL="174625" indent="-174625"/>
            <a:r>
              <a:rPr lang="en-US" sz="1800" dirty="0"/>
              <a:t>Queer-centered</a:t>
            </a:r>
          </a:p>
          <a:p>
            <a:pPr marL="174625" indent="-174625"/>
            <a:r>
              <a:rPr lang="en-US" sz="1800" dirty="0"/>
              <a:t>Teams that represent communities most at risk for HIV</a:t>
            </a:r>
          </a:p>
          <a:p>
            <a:pPr marL="174625" indent="-174625">
              <a:spcBef>
                <a:spcPts val="900"/>
              </a:spcBef>
              <a:buNone/>
            </a:pPr>
            <a:r>
              <a:rPr lang="en-US" sz="1800" b="1" dirty="0"/>
              <a:t>Access:</a:t>
            </a:r>
          </a:p>
          <a:p>
            <a:pPr marL="174625" indent="-174625"/>
            <a:r>
              <a:rPr lang="en-US" sz="1800" dirty="0"/>
              <a:t>Low-barrier and low-threshold</a:t>
            </a:r>
          </a:p>
          <a:p>
            <a:pPr marL="174625" indent="-174625"/>
            <a:r>
              <a:rPr lang="en-US" sz="1800" dirty="0"/>
              <a:t>Walk-in services</a:t>
            </a:r>
          </a:p>
          <a:p>
            <a:pPr marL="174625" indent="-174625"/>
            <a:r>
              <a:rPr lang="en-US" sz="1800" dirty="0"/>
              <a:t>Weekend and evening hours</a:t>
            </a:r>
          </a:p>
          <a:p>
            <a:pPr marL="174625" indent="-174625"/>
            <a:r>
              <a:rPr lang="en-US" sz="1800" dirty="0"/>
              <a:t>Transportation assistance</a:t>
            </a:r>
          </a:p>
          <a:p>
            <a:pPr marL="174625" indent="-174625"/>
            <a:r>
              <a:rPr lang="en-US" sz="1800" dirty="0"/>
              <a:t>Resource and benefits support</a:t>
            </a:r>
          </a:p>
          <a:p>
            <a:pPr marL="174625" indent="-174625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43750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lIns="0" tIns="0" rIns="0">
            <a:normAutofit/>
          </a:bodyPr>
          <a:lstStyle/>
          <a:p>
            <a:r>
              <a:rPr lang="en-US" sz="2400" dirty="0"/>
              <a:t>RAPID INITIATION OF ANTIRETROVIRAL THERAPY</a:t>
            </a:r>
            <a:endParaRPr lang="en-GB" sz="2400" dirty="0"/>
          </a:p>
        </p:txBody>
      </p:sp>
      <p:sp>
        <p:nvSpPr>
          <p:cNvPr id="9" name="Text Placeholder 4">
            <a:extLst>
              <a:ext uri="{FF2B5EF4-FFF2-40B4-BE49-F238E27FC236}">
                <a16:creationId xmlns="" xmlns:a16="http://schemas.microsoft.com/office/drawing/2014/main" id="{7072E50E-5136-214E-96F4-9A8E4CE0D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00203"/>
            <a:ext cx="4876799" cy="4829626"/>
          </a:xfrm>
        </p:spPr>
        <p:txBody>
          <a:bodyPr lIns="0" tIns="0" rIns="0" bIns="0" anchor="t" anchorCtr="0">
            <a:noAutofit/>
          </a:bodyPr>
          <a:lstStyle/>
          <a:p>
            <a:pPr marL="174625" indent="-174625">
              <a:buNone/>
            </a:pPr>
            <a:r>
              <a:rPr lang="en-US" sz="1800" b="1" dirty="0">
                <a:solidFill>
                  <a:srgbClr val="E40C3A"/>
                </a:solidFill>
              </a:rPr>
              <a:t>Same day confirmation of HIV infection:</a:t>
            </a:r>
          </a:p>
          <a:p>
            <a:pPr marL="174625" indent="-174625">
              <a:buNone/>
            </a:pPr>
            <a:r>
              <a:rPr lang="en-US" sz="1800" b="1" dirty="0" err="1"/>
              <a:t>Geenius</a:t>
            </a:r>
            <a:r>
              <a:rPr lang="en-US" sz="1800" b="1" dirty="0"/>
              <a:t> HIV 1/2 supplemental assay</a:t>
            </a:r>
          </a:p>
          <a:p>
            <a:pPr marL="174625" indent="-174625"/>
            <a:r>
              <a:rPr lang="en-US" sz="1800" dirty="0"/>
              <a:t>July 2017 - December 2019, there were </a:t>
            </a:r>
            <a:r>
              <a:rPr lang="en-US" sz="1800" dirty="0" smtClean="0"/>
              <a:t>113 </a:t>
            </a:r>
            <a:r>
              <a:rPr lang="en-US" sz="1800" dirty="0"/>
              <a:t>positive 2</a:t>
            </a:r>
            <a:r>
              <a:rPr lang="en-US" sz="1800" baseline="30000" dirty="0"/>
              <a:t>nd</a:t>
            </a:r>
            <a:r>
              <a:rPr lang="en-US" sz="1800" dirty="0"/>
              <a:t> generation tests</a:t>
            </a:r>
          </a:p>
          <a:p>
            <a:pPr marL="174625" indent="-174625"/>
            <a:r>
              <a:rPr lang="en-US" sz="1800" dirty="0"/>
              <a:t>61 were found to be positive</a:t>
            </a:r>
          </a:p>
          <a:p>
            <a:pPr marL="174625" indent="-174625"/>
            <a:r>
              <a:rPr lang="en-US" sz="1800" dirty="0"/>
              <a:t>100% concordance with gold standard lab-based confirmatory test</a:t>
            </a:r>
          </a:p>
          <a:p>
            <a:pPr marL="174625" indent="-174625"/>
            <a:r>
              <a:rPr lang="en-US" sz="1800" dirty="0"/>
              <a:t>Confirmatory result time reduced from</a:t>
            </a:r>
            <a:br>
              <a:rPr lang="en-US" sz="1800" dirty="0"/>
            </a:br>
            <a:r>
              <a:rPr lang="en-US" sz="1800" dirty="0"/>
              <a:t>3 day to 0 days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="" xmlns:a16="http://schemas.microsoft.com/office/drawing/2014/main" id="{F0F78062-6CAD-A249-91F3-85A616655DED}"/>
              </a:ext>
            </a:extLst>
          </p:cNvPr>
          <p:cNvSpPr txBox="1">
            <a:spLocks/>
          </p:cNvSpPr>
          <p:nvPr/>
        </p:nvSpPr>
        <p:spPr>
          <a:xfrm>
            <a:off x="6096000" y="1600203"/>
            <a:ext cx="4444999" cy="48296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rgbClr val="292929"/>
                </a:solidFill>
                <a:latin typeface="Montserrat" pitchFamily="2" charset="77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292929"/>
                </a:solidFill>
                <a:latin typeface="Montserrat" pitchFamily="2" charset="77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92929"/>
                </a:solidFill>
                <a:latin typeface="Montserrat" pitchFamily="2" charset="77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292929"/>
                </a:solidFill>
                <a:latin typeface="Montserrat" pitchFamily="2" charset="77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292929"/>
                </a:solidFill>
                <a:latin typeface="Montserrat" pitchFamily="2" charset="77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4625" indent="-174625">
              <a:buNone/>
            </a:pPr>
            <a:r>
              <a:rPr lang="en-US" sz="1800" b="1" dirty="0">
                <a:solidFill>
                  <a:srgbClr val="E40C3A"/>
                </a:solidFill>
              </a:rPr>
              <a:t>Demographics</a:t>
            </a:r>
            <a:r>
              <a:rPr lang="en-US" sz="1800" dirty="0">
                <a:solidFill>
                  <a:srgbClr val="E40C3A"/>
                </a:solidFill>
              </a:rPr>
              <a:t>:</a:t>
            </a:r>
          </a:p>
          <a:p>
            <a:pPr marL="174625" indent="-174625"/>
            <a:r>
              <a:rPr lang="en-US" sz="1800" dirty="0"/>
              <a:t>98 new HIV diagnoses</a:t>
            </a:r>
          </a:p>
          <a:p>
            <a:pPr marL="174625" indent="-174625"/>
            <a:r>
              <a:rPr lang="en-US" sz="1800" dirty="0"/>
              <a:t>Median age was 31</a:t>
            </a:r>
          </a:p>
          <a:p>
            <a:pPr marL="174625" indent="-174625"/>
            <a:r>
              <a:rPr lang="en-US" sz="1800" dirty="0"/>
              <a:t>50% Latinx, 11% Black</a:t>
            </a:r>
          </a:p>
          <a:p>
            <a:pPr marL="174625" indent="-174625"/>
            <a:r>
              <a:rPr lang="en-US" sz="1800" dirty="0"/>
              <a:t>99% accepted Rapid initiation</a:t>
            </a:r>
          </a:p>
          <a:p>
            <a:pPr marL="174625" indent="-174625"/>
            <a:endParaRPr lang="en-US" sz="1800" dirty="0"/>
          </a:p>
          <a:p>
            <a:pPr marL="174625" indent="-174625">
              <a:buNone/>
            </a:pPr>
            <a:r>
              <a:rPr lang="en-US" sz="1800" b="1" dirty="0">
                <a:solidFill>
                  <a:srgbClr val="E40C3A"/>
                </a:solidFill>
              </a:rPr>
              <a:t>Best Practices</a:t>
            </a:r>
            <a:r>
              <a:rPr lang="en-US" sz="1800" dirty="0">
                <a:solidFill>
                  <a:srgbClr val="E40C3A"/>
                </a:solidFill>
              </a:rPr>
              <a:t>:</a:t>
            </a:r>
          </a:p>
          <a:p>
            <a:pPr marL="174625" indent="-174625"/>
            <a:r>
              <a:rPr lang="en-US" sz="1800" dirty="0"/>
              <a:t>Same-day confirmation of infection</a:t>
            </a:r>
          </a:p>
          <a:p>
            <a:pPr marL="174625" indent="-174625"/>
            <a:r>
              <a:rPr lang="en-US" sz="1800" dirty="0"/>
              <a:t>Onsite drop-in benefits and navigation</a:t>
            </a:r>
          </a:p>
          <a:p>
            <a:pPr marL="174625" indent="-174625"/>
            <a:r>
              <a:rPr lang="en-US" sz="1800" dirty="0"/>
              <a:t>Establishing collaborative relationships with local providers </a:t>
            </a:r>
          </a:p>
          <a:p>
            <a:pPr marL="174625" indent="-174625"/>
            <a:r>
              <a:rPr lang="en-US" sz="1800" dirty="0"/>
              <a:t>Non-clinical wraparound services</a:t>
            </a:r>
          </a:p>
          <a:p>
            <a:pPr marL="174625" indent="-174625"/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441B9BB-644C-8746-B9FF-D42CD4E016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00" y="4401388"/>
            <a:ext cx="3797300" cy="2439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223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lIns="0" tIns="0" rIns="0">
            <a:normAutofit/>
          </a:bodyPr>
          <a:lstStyle/>
          <a:p>
            <a:r>
              <a:rPr lang="en-US" sz="2400" dirty="0"/>
              <a:t>INTERIM ANTIRETROVIRAL THERAPY PROGRAM</a:t>
            </a:r>
            <a:endParaRPr lang="en-GB" sz="2400" dirty="0"/>
          </a:p>
        </p:txBody>
      </p:sp>
      <p:sp>
        <p:nvSpPr>
          <p:cNvPr id="9" name="Text Placeholder 4">
            <a:extLst>
              <a:ext uri="{FF2B5EF4-FFF2-40B4-BE49-F238E27FC236}">
                <a16:creationId xmlns="" xmlns:a16="http://schemas.microsoft.com/office/drawing/2014/main" id="{7072E50E-5136-214E-96F4-9A8E4CE0D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00203"/>
            <a:ext cx="5219699" cy="4829626"/>
          </a:xfrm>
        </p:spPr>
        <p:txBody>
          <a:bodyPr lIns="0" tIns="0" rIns="0" bIns="0" anchor="t" anchorCtr="0">
            <a:noAutofit/>
          </a:bodyPr>
          <a:lstStyle/>
          <a:p>
            <a:pPr marL="174625" indent="-174625">
              <a:buNone/>
            </a:pPr>
            <a:r>
              <a:rPr lang="en-US" sz="1800" b="1" dirty="0">
                <a:solidFill>
                  <a:srgbClr val="E40C3A"/>
                </a:solidFill>
              </a:rPr>
              <a:t>Services:</a:t>
            </a:r>
          </a:p>
          <a:p>
            <a:pPr marL="174625" indent="-174625"/>
            <a:r>
              <a:rPr lang="en-US" sz="1800" dirty="0"/>
              <a:t>Same-day drop-in appointments to</a:t>
            </a:r>
            <a:br>
              <a:rPr lang="en-US" sz="1800" dirty="0"/>
            </a:br>
            <a:r>
              <a:rPr lang="en-US" sz="1800" dirty="0"/>
              <a:t>bridge access to antiretrovirals </a:t>
            </a:r>
          </a:p>
          <a:p>
            <a:pPr marL="174625" indent="-174625"/>
            <a:r>
              <a:rPr lang="en-US" sz="1800" dirty="0"/>
              <a:t>Access to no-cost labs, provider visit, medication acquisition and benefit navigation</a:t>
            </a:r>
          </a:p>
          <a:p>
            <a:pPr marL="174625" indent="-174625">
              <a:spcBef>
                <a:spcPts val="1200"/>
              </a:spcBef>
              <a:buNone/>
            </a:pPr>
            <a:r>
              <a:rPr lang="en-US" sz="1800" b="1" dirty="0">
                <a:solidFill>
                  <a:srgbClr val="E40C3A"/>
                </a:solidFill>
              </a:rPr>
              <a:t>Model:</a:t>
            </a:r>
          </a:p>
          <a:p>
            <a:pPr marL="174625" indent="-174625"/>
            <a:r>
              <a:rPr lang="en-US" sz="1800" dirty="0"/>
              <a:t>Increased language capacity- staff development &amp; translation technology</a:t>
            </a:r>
          </a:p>
          <a:p>
            <a:pPr marL="174625" indent="-174625"/>
            <a:r>
              <a:rPr lang="en-US" sz="1800" dirty="0"/>
              <a:t>Highly specialized health &amp; benefit navigation team</a:t>
            </a:r>
          </a:p>
          <a:p>
            <a:pPr marL="174625" indent="-174625"/>
            <a:r>
              <a:rPr lang="en-US" sz="1800" dirty="0"/>
              <a:t>Drop-in services model</a:t>
            </a:r>
          </a:p>
          <a:p>
            <a:pPr marL="174625" indent="-174625"/>
            <a:r>
              <a:rPr lang="en-US" sz="1800" dirty="0"/>
              <a:t>Weekend and evening hours</a:t>
            </a:r>
          </a:p>
          <a:p>
            <a:pPr marL="174625" indent="-174625"/>
            <a:r>
              <a:rPr lang="en-US" sz="1800" dirty="0"/>
              <a:t>Community-based staffing</a:t>
            </a:r>
            <a:br>
              <a:rPr lang="en-US" sz="1800" dirty="0"/>
            </a:br>
            <a:r>
              <a:rPr lang="en-US" sz="1800" dirty="0"/>
              <a:t>and representation</a:t>
            </a:r>
          </a:p>
        </p:txBody>
      </p:sp>
      <p:pic>
        <p:nvPicPr>
          <p:cNvPr id="7" name="Picture 2" descr="https://sfaf.filecamp.com/static/thumbs/Wysj0RC1bWAku1yi-medium.jpg">
            <a:extLst>
              <a:ext uri="{FF2B5EF4-FFF2-40B4-BE49-F238E27FC236}">
                <a16:creationId xmlns="" xmlns:a16="http://schemas.microsoft.com/office/drawing/2014/main" id="{F93119B0-4E7A-F748-8E0A-3C14CBA9D2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2"/>
          <a:stretch/>
        </p:blipFill>
        <p:spPr bwMode="auto">
          <a:xfrm>
            <a:off x="6400800" y="1651000"/>
            <a:ext cx="5791200" cy="4188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888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4">
            <a:extLst>
              <a:ext uri="{FF2B5EF4-FFF2-40B4-BE49-F238E27FC236}">
                <a16:creationId xmlns="" xmlns:a16="http://schemas.microsoft.com/office/drawing/2014/main" id="{7072E50E-5136-214E-96F4-9A8E4CE0D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00203"/>
            <a:ext cx="5384799" cy="4829626"/>
          </a:xfrm>
        </p:spPr>
        <p:txBody>
          <a:bodyPr lIns="0" tIns="0" rIns="0" bIns="0" anchor="t" anchorCtr="0">
            <a:no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E40C3A"/>
                </a:solidFill>
              </a:rPr>
              <a:t>Demographics:</a:t>
            </a:r>
          </a:p>
          <a:p>
            <a:pPr marL="0" indent="0">
              <a:buNone/>
            </a:pPr>
            <a:r>
              <a:rPr lang="en-US" sz="1800" dirty="0"/>
              <a:t>99  seeking access to HIV care</a:t>
            </a:r>
          </a:p>
          <a:p>
            <a:pPr marL="0" indent="0">
              <a:buNone/>
            </a:pPr>
            <a:r>
              <a:rPr lang="en-US" sz="1800" dirty="0"/>
              <a:t>25% Latinx, 8% Black</a:t>
            </a:r>
          </a:p>
          <a:p>
            <a:pPr marL="0" indent="0">
              <a:buNone/>
            </a:pPr>
            <a:r>
              <a:rPr lang="en-US" sz="1800" dirty="0"/>
              <a:t>55 uninsured (16 unknown insurance status)</a:t>
            </a:r>
          </a:p>
          <a:p>
            <a:pPr marL="0" indent="0">
              <a:buNone/>
            </a:pPr>
            <a:r>
              <a:rPr lang="en-US" sz="1800" dirty="0"/>
              <a:t>48 currently on antiretroviral therapy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b="1" dirty="0">
                <a:solidFill>
                  <a:srgbClr val="E40C3A"/>
                </a:solidFill>
              </a:rPr>
              <a:t>Client Experience:</a:t>
            </a:r>
          </a:p>
          <a:p>
            <a:pPr marL="0" indent="0">
              <a:buNone/>
            </a:pPr>
            <a:r>
              <a:rPr lang="en-US" sz="1800" i="1" dirty="0"/>
              <a:t>“My experience at Strut/Magnet was great.</a:t>
            </a:r>
            <a:br>
              <a:rPr lang="en-US" sz="1800" i="1" dirty="0"/>
            </a:br>
            <a:r>
              <a:rPr lang="en-US" sz="1800" i="1" dirty="0"/>
              <a:t>I benefited in knowing I have a support and resources in my city that can help me stay healthy and content. I don’t know who I would’ve contacted had I not had the help from Strut/Magnet in getting my HIV meds. I’m sure I would still be making phone calls</a:t>
            </a:r>
            <a:br>
              <a:rPr lang="en-US" sz="1800" i="1" dirty="0"/>
            </a:br>
            <a:r>
              <a:rPr lang="en-US" sz="1800" i="1" dirty="0"/>
              <a:t>in order to get the help I received from them.”</a:t>
            </a:r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8" name="Picture 2" descr="https://lh3.googleusercontent.com/pw/ACtC-3dvDCvwFCNtJrkeN-6apv4m2GZpYrOSuxvWasM83dBQkHoOyHioJeZdYB96jB-w-ZTxnywUy1Md9nFO3Vs94SbW9jCiuk53_FTMA9FJe1T2pBhhRwkaeU108991HccRrjDyfDUw_Em4yfy_iyiytTU-=w1454-h969-no?authuser=0">
            <a:extLst>
              <a:ext uri="{FF2B5EF4-FFF2-40B4-BE49-F238E27FC236}">
                <a16:creationId xmlns="" xmlns:a16="http://schemas.microsoft.com/office/drawing/2014/main" id="{13BDA7E1-BACA-D549-B3DA-A3CC17FB78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7" r="405"/>
          <a:stretch/>
        </p:blipFill>
        <p:spPr bwMode="auto">
          <a:xfrm>
            <a:off x="6381564" y="1739900"/>
            <a:ext cx="5810436" cy="4188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3">
            <a:extLst>
              <a:ext uri="{FF2B5EF4-FFF2-40B4-BE49-F238E27FC236}">
                <a16:creationId xmlns="" xmlns:a16="http://schemas.microsoft.com/office/drawing/2014/main" id="{3F09951A-0BDB-48D9-98AC-32278C9FCD20}"/>
              </a:ext>
            </a:extLst>
          </p:cNvPr>
          <p:cNvSpPr txBox="1">
            <a:spLocks/>
          </p:cNvSpPr>
          <p:nvPr/>
        </p:nvSpPr>
        <p:spPr>
          <a:xfrm>
            <a:off x="609601" y="457203"/>
            <a:ext cx="10972800" cy="1143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E40C3A"/>
                </a:solidFill>
                <a:latin typeface="Montserrat" panose="00000500000000000000" pitchFamily="2" charset="0"/>
                <a:ea typeface="Verdana" panose="020B060403050404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sz="2400" dirty="0"/>
              <a:t>INTERIM ANTIRETROVIRAL THERAPY PROGRAM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98098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Thank you!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Reina Hernandez</a:t>
            </a:r>
          </a:p>
          <a:p>
            <a:pPr marL="0" indent="0">
              <a:buNone/>
            </a:pPr>
            <a:r>
              <a:rPr lang="en-US" dirty="0" err="1"/>
              <a:t>PrEP</a:t>
            </a:r>
            <a:r>
              <a:rPr lang="en-US" dirty="0"/>
              <a:t> Benefits and HIV Linkage Manager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rhernandez@sfaf.org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Janessa Broussard MSN, RN, AGNP-C</a:t>
            </a:r>
          </a:p>
          <a:p>
            <a:pPr marL="0" indent="0">
              <a:buNone/>
            </a:pPr>
            <a:r>
              <a:rPr lang="en-US" dirty="0" smtClean="0"/>
              <a:t>Senior Director of Clinical Services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jbroussard@sfaf.org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2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6C2DA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460D32BFC46447800369BB4A458FCD" ma:contentTypeVersion="15" ma:contentTypeDescription="Create a new document." ma:contentTypeScope="" ma:versionID="95837b37bd641e24a06a5fb5f7545904">
  <xsd:schema xmlns:xsd="http://www.w3.org/2001/XMLSchema" xmlns:xs="http://www.w3.org/2001/XMLSchema" xmlns:p="http://schemas.microsoft.com/office/2006/metadata/properties" xmlns:ns1="http://schemas.microsoft.com/sharepoint/v3" xmlns:ns2="ef8e3ac7-8bf9-4e70-9174-5dc1951a39bd" xmlns:ns3="250929fa-9806-4449-af20-7947085fa170" targetNamespace="http://schemas.microsoft.com/office/2006/metadata/properties" ma:root="true" ma:fieldsID="ae21bac9308c4d3b79891727c688440e" ns1:_="" ns2:_="" ns3:_="">
    <xsd:import namespace="http://schemas.microsoft.com/sharepoint/v3"/>
    <xsd:import namespace="ef8e3ac7-8bf9-4e70-9174-5dc1951a39bd"/>
    <xsd:import namespace="250929fa-9806-4449-af20-7947085fa1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8e3ac7-8bf9-4e70-9174-5dc1951a39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0929fa-9806-4449-af20-7947085fa17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E52772-A2FB-490E-94F4-E17964D6A93A}">
  <ds:schemaRefs>
    <ds:schemaRef ds:uri="http://www.w3.org/XML/1998/namespace"/>
    <ds:schemaRef ds:uri="http://purl.org/dc/dcmitype/"/>
    <ds:schemaRef ds:uri="http://schemas.microsoft.com/sharepoint/v3"/>
    <ds:schemaRef ds:uri="http://schemas.microsoft.com/office/2006/documentManagement/types"/>
    <ds:schemaRef ds:uri="http://purl.org/dc/terms/"/>
    <ds:schemaRef ds:uri="250929fa-9806-4449-af20-7947085fa170"/>
    <ds:schemaRef ds:uri="http://schemas.microsoft.com/office/infopath/2007/PartnerControls"/>
    <ds:schemaRef ds:uri="ef8e3ac7-8bf9-4e70-9174-5dc1951a39bd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85D133D-C0CA-4645-9291-4F4EBBB0B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f8e3ac7-8bf9-4e70-9174-5dc1951a39bd"/>
    <ds:schemaRef ds:uri="250929fa-9806-4449-af20-7947085fa1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099496-E24D-4B81-9CFE-AD96A0EA4E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3243</TotalTime>
  <Words>272</Words>
  <Application>Microsoft Macintosh PowerPoint</Application>
  <PresentationFormat>Widescreen</PresentationFormat>
  <Paragraphs>74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 Light</vt:lpstr>
      <vt:lpstr>Verdana</vt:lpstr>
      <vt:lpstr>Arial</vt:lpstr>
      <vt:lpstr>Calibri</vt:lpstr>
      <vt:lpstr>Montserrat</vt:lpstr>
      <vt:lpstr>Office Theme</vt:lpstr>
      <vt:lpstr>PowerPoint Presentation</vt:lpstr>
      <vt:lpstr>ACCESSING HIV CARE SERVICES IN THE BAY AREA</vt:lpstr>
      <vt:lpstr>RAPID INITIATION OF ANTIRETROVIRAL THERAPY</vt:lpstr>
      <vt:lpstr>INTERIM ANTIRETROVIRAL THERAPY PROGRAM</vt:lpstr>
      <vt:lpstr>PowerPoint Presentation</vt:lpstr>
      <vt:lpstr> Thank you!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Mona Dolan</dc:creator>
  <cp:lastModifiedBy>Janessa Broussard</cp:lastModifiedBy>
  <cp:revision>186</cp:revision>
  <cp:lastPrinted>2019-06-06T17:16:15Z</cp:lastPrinted>
  <dcterms:created xsi:type="dcterms:W3CDTF">2015-07-06T08:16:27Z</dcterms:created>
  <dcterms:modified xsi:type="dcterms:W3CDTF">2020-06-29T04:38:02Z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0x01010016460D32BFC46447800369BB4A458FCD</vt:lpwstr>
  </property>
  <property fmtid="{D5CDD505-2E9C-101B-9397-08002B2CF9AE}" pid="3" name="AuthorIds_UIVersion_5120">
    <vt:lpwstr>1507</vt:lpwstr>
  </property>
</Properties>
</file>