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0" r:id="rId5"/>
    <p:sldId id="273" r:id="rId6"/>
  </p:sldIdLst>
  <p:sldSz cx="12192000" cy="6858000"/>
  <p:notesSz cx="6797675" cy="9926638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 Medium" pitchFamily="2" charset="77"/>
      <p:regular r:id="rId17"/>
      <p: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AD47D3-6518-4A20-88A5-76293C40DBE8}">
          <p14:sldIdLst>
            <p14:sldId id="270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un Strand" initials="IS" lastIdx="3" clrIdx="0">
    <p:extLst>
      <p:ext uri="{19B8F6BF-5375-455C-9EA6-DF929625EA0E}">
        <p15:presenceInfo xmlns:p15="http://schemas.microsoft.com/office/powerpoint/2012/main" userId="S-1-5-21-1220945662-2139871995-725345543-4734" providerId="AD"/>
      </p:ext>
    </p:extLst>
  </p:cmAuthor>
  <p:cmAuthor id="2" name="Helma van Luttikhuizen" initials="HvL" lastIdx="10" clrIdx="1">
    <p:extLst>
      <p:ext uri="{19B8F6BF-5375-455C-9EA6-DF929625EA0E}">
        <p15:presenceInfo xmlns:p15="http://schemas.microsoft.com/office/powerpoint/2012/main" userId="S-1-5-21-1220945662-2139871995-725345543-10323" providerId="AD"/>
      </p:ext>
    </p:extLst>
  </p:cmAuthor>
  <p:cmAuthor id="3" name="Emily T Blitz" initials="ETB" lastIdx="2" clrIdx="2">
    <p:extLst>
      <p:ext uri="{19B8F6BF-5375-455C-9EA6-DF929625EA0E}">
        <p15:presenceInfo xmlns:p15="http://schemas.microsoft.com/office/powerpoint/2012/main" userId="S-1-5-21-1220945662-2139871995-725345543-104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C3A"/>
    <a:srgbClr val="E3000F"/>
    <a:srgbClr val="292929"/>
    <a:srgbClr val="333333"/>
    <a:srgbClr val="006847"/>
    <a:srgbClr val="0000FF"/>
    <a:srgbClr val="66FFCC"/>
    <a:srgbClr val="FF0000"/>
    <a:srgbClr val="77777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8337A0-D26E-D42A-4CCE-89D65B59925D}" v="1" dt="2020-05-08T15:57:16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1"/>
    <p:restoredTop sz="94643"/>
  </p:normalViewPr>
  <p:slideViewPr>
    <p:cSldViewPr snapToGrid="0">
      <p:cViewPr varScale="1">
        <p:scale>
          <a:sx n="104" d="100"/>
          <a:sy n="104" d="100"/>
        </p:scale>
        <p:origin x="208" y="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5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Powell" userId="S::sarah.powell@iasociety.org::b4ca26ab-cae1-4e36-a438-48e179a6670e" providerId="AD" clId="Web-{C88337A0-D26E-D42A-4CCE-89D65B59925D}"/>
    <pc:docChg chg="delSld modSection">
      <pc:chgData name="Sarah Powell" userId="S::sarah.powell@iasociety.org::b4ca26ab-cae1-4e36-a438-48e179a6670e" providerId="AD" clId="Web-{C88337A0-D26E-D42A-4CCE-89D65B59925D}" dt="2020-05-08T15:57:16.645" v="0"/>
      <pc:docMkLst>
        <pc:docMk/>
      </pc:docMkLst>
      <pc:sldChg chg="del">
        <pc:chgData name="Sarah Powell" userId="S::sarah.powell@iasociety.org::b4ca26ab-cae1-4e36-a438-48e179a6670e" providerId="AD" clId="Web-{C88337A0-D26E-D42A-4CCE-89D65B59925D}" dt="2020-05-08T15:57:16.645" v="0"/>
        <pc:sldMkLst>
          <pc:docMk/>
          <pc:sldMk cId="184113765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8ECD0-710F-4F0C-A540-FFA9EC9571B2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80E9-0313-4E19-84D5-F3D86A3F7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06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10398B-73D7-4890-BE64-FDA1097F50D1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3DDF2-E3EB-4D43-BD9E-5979016275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36" y="1556825"/>
            <a:ext cx="6459327" cy="37443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661103" y="2268311"/>
            <a:ext cx="3396343" cy="214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E40C3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E300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96" y="6076135"/>
            <a:ext cx="1316376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000" b="1">
                <a:solidFill>
                  <a:srgbClr val="E40C3A"/>
                </a:solidFill>
                <a:latin typeface="Montserrat" panose="00000500000000000000" pitchFamily="2" charset="0"/>
                <a:ea typeface="Verdana" panose="020B060403050404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292929"/>
                </a:solidFill>
                <a:latin typeface="+mn-lt"/>
              </a:defRPr>
            </a:lvl1pPr>
            <a:lvl2pPr>
              <a:defRPr sz="2000">
                <a:solidFill>
                  <a:srgbClr val="292929"/>
                </a:solidFill>
                <a:latin typeface="+mn-lt"/>
              </a:defRPr>
            </a:lvl2pPr>
            <a:lvl3pPr>
              <a:defRPr sz="2000">
                <a:solidFill>
                  <a:srgbClr val="292929"/>
                </a:solidFill>
                <a:latin typeface="+mn-lt"/>
              </a:defRPr>
            </a:lvl3pPr>
            <a:lvl4pPr>
              <a:defRPr sz="2000">
                <a:solidFill>
                  <a:srgbClr val="292929"/>
                </a:solidFill>
                <a:latin typeface="+mn-lt"/>
              </a:defRPr>
            </a:lvl4pPr>
            <a:lvl5pPr>
              <a:defRPr sz="2000">
                <a:solidFill>
                  <a:srgbClr val="29292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E40C3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40C3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9292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800">
                <a:solidFill>
                  <a:srgbClr val="29292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>
              <a:defRPr>
                <a:solidFill>
                  <a:srgbClr val="E40C3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67918"/>
          </a:xfr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Montserrat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467918"/>
          </a:xfr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441" y="188640"/>
            <a:ext cx="1061596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388198"/>
          </a:xfrm>
        </p:spPr>
        <p:txBody>
          <a:bodyPr/>
          <a:lstStyle>
            <a:lvl1pPr>
              <a:defRPr sz="2800">
                <a:latin typeface="Montserrat" panose="00000500000000000000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26148"/>
          </a:xfrm>
        </p:spPr>
        <p:txBody>
          <a:bodyPr/>
          <a:lstStyle>
            <a:lvl1pPr marL="0" indent="0">
              <a:buNone/>
              <a:defRPr sz="1400" b="1">
                <a:latin typeface="Montserrat" panose="00000500000000000000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352329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3739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9067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77777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E40C3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rgbClr val="E40C3A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rgbClr val="E40C3A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240202" y="2468798"/>
            <a:ext cx="339634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sz="1800" dirty="0">
              <a:latin typeface="Montserrat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6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the Cascade: Research Methods in Implementation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3856"/>
            <a:ext cx="10972800" cy="5724143"/>
          </a:xfrm>
        </p:spPr>
        <p:txBody>
          <a:bodyPr>
            <a:normAutofit/>
          </a:bodyPr>
          <a:lstStyle/>
          <a:p>
            <a:pPr>
              <a:buSzPct val="125000"/>
            </a:pPr>
            <a:r>
              <a:rPr lang="en-US" b="1" dirty="0" err="1">
                <a:latin typeface="Avenir Next" panose="020B0503020202020204" pitchFamily="34" charset="0"/>
              </a:rPr>
              <a:t>Aaloke</a:t>
            </a:r>
            <a:r>
              <a:rPr lang="en-US" b="1" dirty="0">
                <a:latin typeface="Avenir Next" panose="020B0503020202020204" pitchFamily="34" charset="0"/>
              </a:rPr>
              <a:t> </a:t>
            </a:r>
            <a:r>
              <a:rPr lang="en-US" b="1" dirty="0" err="1">
                <a:latin typeface="Avenir Next" panose="020B0503020202020204" pitchFamily="34" charset="0"/>
              </a:rPr>
              <a:t>Mody</a:t>
            </a:r>
            <a:r>
              <a:rPr lang="en-US" dirty="0" err="1">
                <a:latin typeface="Avenir Next" panose="020B0503020202020204" pitchFamily="34" charset="0"/>
              </a:rPr>
              <a:t>,</a:t>
            </a:r>
            <a:r>
              <a:rPr lang="en-US" sz="1800" b="1" dirty="0" err="1">
                <a:latin typeface="Avenir Next" panose="020B0503020202020204" pitchFamily="34" charset="0"/>
              </a:rPr>
              <a:t>MD</a:t>
            </a:r>
            <a:r>
              <a:rPr lang="en-US" dirty="0">
                <a:latin typeface="Avenir Next" panose="020B0503020202020204" pitchFamily="34" charset="0"/>
              </a:rPr>
              <a:t> </a:t>
            </a:r>
            <a:r>
              <a:rPr lang="en-US" sz="1600" dirty="0">
                <a:latin typeface="Avenir Next" panose="020B0503020202020204" pitchFamily="34" charset="0"/>
              </a:rPr>
              <a:t>Washington University in St. Louis, Division of Infectious Diseases, St. Louis, United States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venir Next Demi Bold" panose="020B0503020202020204" pitchFamily="34" charset="0"/>
              </a:rPr>
              <a:t>The effectiveness of implementing universal HIV treatment: A regression discontinuity analysis from Zambia</a:t>
            </a:r>
          </a:p>
          <a:p>
            <a:pPr>
              <a:buSzPct val="125000"/>
            </a:pPr>
            <a:r>
              <a:rPr lang="en-US" b="1" dirty="0" err="1">
                <a:latin typeface="Avenir Next" panose="020B0503020202020204" pitchFamily="34" charset="0"/>
              </a:rPr>
              <a:t>Madellena</a:t>
            </a:r>
            <a:r>
              <a:rPr lang="en-US" b="1" dirty="0">
                <a:latin typeface="Avenir Next" panose="020B0503020202020204" pitchFamily="34" charset="0"/>
              </a:rPr>
              <a:t> Conte</a:t>
            </a:r>
            <a:r>
              <a:rPr lang="en-US" sz="1600" dirty="0">
                <a:latin typeface="Avenir Next" panose="020B0503020202020204" pitchFamily="34" charset="0"/>
              </a:rPr>
              <a:t>, </a:t>
            </a:r>
            <a:r>
              <a:rPr lang="en-US" sz="1800" b="1" dirty="0">
                <a:latin typeface="Avenir Next" panose="020B0503020202020204" pitchFamily="34" charset="0"/>
              </a:rPr>
              <a:t>MS</a:t>
            </a:r>
            <a:r>
              <a:rPr lang="en-US" sz="1600" dirty="0">
                <a:latin typeface="Avenir Next" panose="020B0503020202020204" pitchFamily="34" charset="0"/>
              </a:rPr>
              <a:t> Division of HIV, ID and Global Medicine, University of California, San Francisco; Institute for Global Health Sciences, University of California, San Francisco; Donald &amp; Barbara </a:t>
            </a:r>
            <a:r>
              <a:rPr lang="en-US" sz="1600" dirty="0" err="1">
                <a:latin typeface="Avenir Next" panose="020B0503020202020204" pitchFamily="34" charset="0"/>
              </a:rPr>
              <a:t>Zucker</a:t>
            </a:r>
            <a:r>
              <a:rPr lang="en-US" sz="1600" dirty="0">
                <a:latin typeface="Avenir Next" panose="020B0503020202020204" pitchFamily="34" charset="0"/>
              </a:rPr>
              <a:t> School of Medicine at Hofstra/</a:t>
            </a:r>
            <a:r>
              <a:rPr lang="en-US" sz="1600" dirty="0" err="1">
                <a:latin typeface="Avenir Next" panose="020B0503020202020204" pitchFamily="34" charset="0"/>
              </a:rPr>
              <a:t>Northwell</a:t>
            </a:r>
            <a:r>
              <a:rPr lang="en-US" sz="1600" dirty="0">
                <a:latin typeface="Avenir Next" panose="020B0503020202020204" pitchFamily="34" charset="0"/>
              </a:rPr>
              <a:t>, Hempstead, United States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venir Next Demi Bold" panose="020B0503020202020204" pitchFamily="34" charset="0"/>
              </a:rPr>
              <a:t>Understanding preferences for HIV care among patients experiencing homelessness or unstable housing: Results of a discrete choice experiment</a:t>
            </a:r>
          </a:p>
          <a:p>
            <a:pPr>
              <a:buSzPct val="125000"/>
            </a:pPr>
            <a:r>
              <a:rPr lang="en-GB" b="1" dirty="0">
                <a:latin typeface="Avenir Next" panose="020B0503020202020204" pitchFamily="34" charset="0"/>
              </a:rPr>
              <a:t>Lauren A. Hunter</a:t>
            </a:r>
            <a:r>
              <a:rPr lang="en-GB" dirty="0">
                <a:latin typeface="Avenir Next" panose="020B0503020202020204" pitchFamily="34" charset="0"/>
              </a:rPr>
              <a:t>, </a:t>
            </a:r>
            <a:r>
              <a:rPr lang="en-GB" sz="1800" b="1" dirty="0">
                <a:latin typeface="Avenir Next" panose="020B0503020202020204" pitchFamily="34" charset="0"/>
              </a:rPr>
              <a:t>MPH</a:t>
            </a:r>
            <a:r>
              <a:rPr lang="en-GB" dirty="0">
                <a:latin typeface="Avenir Next" panose="020B0503020202020204" pitchFamily="34" charset="0"/>
              </a:rPr>
              <a:t> </a:t>
            </a:r>
            <a:r>
              <a:rPr lang="en-GB" sz="1600" dirty="0">
                <a:latin typeface="Avenir Next" panose="020B0503020202020204" pitchFamily="34" charset="0"/>
              </a:rPr>
              <a:t>University of California, School of Public Health, Berkeley, United States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venir Next Demi Bold" panose="020B0503020202020204" pitchFamily="34" charset="0"/>
              </a:rPr>
              <a:t>Drug shops are an effective strategy to reach adolescent girls and young women with HIV self-testing and contraception: A randomized trial in Tanzania</a:t>
            </a:r>
            <a:endParaRPr lang="en-GB" sz="1800" b="1" dirty="0">
              <a:latin typeface="Avenir Next Demi Bold" panose="020B0503020202020204" pitchFamily="34" charset="0"/>
            </a:endParaRPr>
          </a:p>
          <a:p>
            <a:pPr>
              <a:buSzPct val="125000"/>
            </a:pPr>
            <a:r>
              <a:rPr lang="en-GB" b="1" dirty="0">
                <a:latin typeface="Avenir Next" panose="020B0503020202020204" pitchFamily="34" charset="0"/>
              </a:rPr>
              <a:t>Janina I </a:t>
            </a:r>
            <a:r>
              <a:rPr lang="en-GB" b="1" dirty="0" err="1">
                <a:latin typeface="Avenir Next" panose="020B0503020202020204" pitchFamily="34" charset="0"/>
              </a:rPr>
              <a:t>Steinert</a:t>
            </a:r>
            <a:r>
              <a:rPr lang="en-GB" dirty="0">
                <a:latin typeface="Avenir Next" panose="020B0503020202020204" pitchFamily="34" charset="0"/>
              </a:rPr>
              <a:t>, </a:t>
            </a:r>
            <a:r>
              <a:rPr lang="en-GB" sz="1800" b="1" dirty="0">
                <a:latin typeface="Avenir Next" panose="020B0503020202020204" pitchFamily="34" charset="0"/>
              </a:rPr>
              <a:t>MSc, DPhil</a:t>
            </a:r>
            <a:r>
              <a:rPr lang="en-GB" dirty="0">
                <a:latin typeface="Avenir Next" panose="020B0503020202020204" pitchFamily="34" charset="0"/>
              </a:rPr>
              <a:t> </a:t>
            </a:r>
            <a:r>
              <a:rPr lang="en-GB" sz="1600" dirty="0">
                <a:latin typeface="Avenir Next" panose="020B0503020202020204" pitchFamily="34" charset="0"/>
              </a:rPr>
              <a:t>University of Oxford, Social Policy and Intervention, Oxford, United Kingdom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venir Next Demi Bold" panose="020B0503020202020204" pitchFamily="34" charset="0"/>
              </a:rPr>
              <a:t>The impact of immediate ART initiation on patients' healthcare expenditures: A stepped-wedge cluster-</a:t>
            </a:r>
            <a:r>
              <a:rPr lang="en-US" sz="1800" b="1" dirty="0" err="1">
                <a:latin typeface="Avenir Next Demi Bold" panose="020B0503020202020204" pitchFamily="34" charset="0"/>
              </a:rPr>
              <a:t>randomised</a:t>
            </a:r>
            <a:r>
              <a:rPr lang="en-US" sz="1800" b="1" dirty="0">
                <a:latin typeface="Avenir Next Demi Bold" panose="020B0503020202020204" pitchFamily="34" charset="0"/>
              </a:rPr>
              <a:t> trial in </a:t>
            </a:r>
            <a:r>
              <a:rPr lang="en-US" sz="1800" b="1" dirty="0" err="1">
                <a:latin typeface="Avenir Next Demi Bold" panose="020B0503020202020204" pitchFamily="34" charset="0"/>
              </a:rPr>
              <a:t>Eswatini</a:t>
            </a:r>
            <a:endParaRPr lang="en-GB" sz="1800" b="1" dirty="0">
              <a:latin typeface="Avenir Next Demi Bold" panose="020B0503020202020204" pitchFamily="34" charset="0"/>
            </a:endParaRPr>
          </a:p>
          <a:p>
            <a:pPr>
              <a:buSzPct val="125000"/>
            </a:pPr>
            <a:r>
              <a:rPr lang="en-GB" b="1" dirty="0">
                <a:latin typeface="Avenir Next" panose="020B0503020202020204" pitchFamily="34" charset="0"/>
              </a:rPr>
              <a:t>Willy </a:t>
            </a:r>
            <a:r>
              <a:rPr lang="en-GB" b="1" dirty="0" err="1">
                <a:latin typeface="Avenir Next" panose="020B0503020202020204" pitchFamily="34" charset="0"/>
              </a:rPr>
              <a:t>Bikokye</a:t>
            </a:r>
            <a:r>
              <a:rPr lang="en-GB" b="1" dirty="0">
                <a:latin typeface="Avenir Next" panose="020B0503020202020204" pitchFamily="34" charset="0"/>
              </a:rPr>
              <a:t> </a:t>
            </a:r>
            <a:r>
              <a:rPr lang="en-GB" b="1" dirty="0" err="1">
                <a:latin typeface="Avenir Next" panose="020B0503020202020204" pitchFamily="34" charset="0"/>
              </a:rPr>
              <a:t>Kafeero</a:t>
            </a:r>
            <a:r>
              <a:rPr lang="en-GB" dirty="0">
                <a:latin typeface="Avenir Next" panose="020B0503020202020204" pitchFamily="34" charset="0"/>
              </a:rPr>
              <a:t>, </a:t>
            </a:r>
            <a:r>
              <a:rPr lang="en-GB" sz="1600" dirty="0">
                <a:latin typeface="Avenir Next" panose="020B0503020202020204" pitchFamily="34" charset="0"/>
              </a:rPr>
              <a:t>Division of Global HIV and TB, </a:t>
            </a:r>
            <a:r>
              <a:rPr lang="en-GB" sz="1600" dirty="0" err="1">
                <a:latin typeface="Avenir Next" panose="020B0503020202020204" pitchFamily="34" charset="0"/>
              </a:rPr>
              <a:t>Centers</a:t>
            </a:r>
            <a:r>
              <a:rPr lang="en-GB" sz="1600" dirty="0">
                <a:latin typeface="Avenir Next" panose="020B0503020202020204" pitchFamily="34" charset="0"/>
              </a:rPr>
              <a:t> for Disease Control and Prevention, Strategic Information Branch, Kampala, Uganda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b="1" dirty="0">
                <a:latin typeface="Avenir Next Demi Bold" panose="020B0503020202020204" pitchFamily="34" charset="0"/>
              </a:rPr>
              <a:t>Root cause analysis as quality improvement tool for identification of barriers to improve retention in HIV care: The case of Uganda</a:t>
            </a:r>
            <a:endParaRPr lang="en-GB" sz="1800" b="1" dirty="0">
              <a:latin typeface="Avenir Next Demi Bold" panose="020B0503020202020204" pitchFamily="34" charset="0"/>
            </a:endParaRPr>
          </a:p>
        </p:txBody>
      </p:sp>
      <p:pic>
        <p:nvPicPr>
          <p:cNvPr id="4" name="AIDS2020_Intro">
            <a:hlinkClick r:id="" action="ppaction://media"/>
            <a:extLst>
              <a:ext uri="{FF2B5EF4-FFF2-40B4-BE49-F238E27FC236}">
                <a16:creationId xmlns:a16="http://schemas.microsoft.com/office/drawing/2014/main" id="{B8ADDAF7-049B-2A46-80A1-5F64FB7E70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03" y="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60D32BFC46447800369BB4A458FCD" ma:contentTypeVersion="15" ma:contentTypeDescription="Create a new document." ma:contentTypeScope="" ma:versionID="95837b37bd641e24a06a5fb5f7545904">
  <xsd:schema xmlns:xsd="http://www.w3.org/2001/XMLSchema" xmlns:xs="http://www.w3.org/2001/XMLSchema" xmlns:p="http://schemas.microsoft.com/office/2006/metadata/properties" xmlns:ns1="http://schemas.microsoft.com/sharepoint/v3" xmlns:ns2="ef8e3ac7-8bf9-4e70-9174-5dc1951a39bd" xmlns:ns3="250929fa-9806-4449-af20-7947085fa170" targetNamespace="http://schemas.microsoft.com/office/2006/metadata/properties" ma:root="true" ma:fieldsID="ae21bac9308c4d3b79891727c688440e" ns1:_="" ns2:_="" ns3:_="">
    <xsd:import namespace="http://schemas.microsoft.com/sharepoint/v3"/>
    <xsd:import namespace="ef8e3ac7-8bf9-4e70-9174-5dc1951a39bd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e3ac7-8bf9-4e70-9174-5dc1951a39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5D133D-C0CA-4645-9291-4F4EBBB0BE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f8e3ac7-8bf9-4e70-9174-5dc1951a39bd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E52772-A2FB-490E-94F4-E17964D6A93A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50929fa-9806-4449-af20-7947085fa170"/>
    <ds:schemaRef ds:uri="http://purl.org/dc/elements/1.1/"/>
    <ds:schemaRef ds:uri="http://schemas.microsoft.com/office/2006/metadata/properties"/>
    <ds:schemaRef ds:uri="http://schemas.microsoft.com/office/infopath/2007/PartnerControls"/>
    <ds:schemaRef ds:uri="ef8e3ac7-8bf9-4e70-9174-5dc1951a39b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D099496-E24D-4B81-9CFE-AD96A0EA4E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241</Words>
  <Application>Microsoft Macintosh PowerPoint</Application>
  <PresentationFormat>Widescreen</PresentationFormat>
  <Paragraphs>11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Montserrat</vt:lpstr>
      <vt:lpstr>Calibri</vt:lpstr>
      <vt:lpstr>Avenir Next Demi Bold</vt:lpstr>
      <vt:lpstr>Arial</vt:lpstr>
      <vt:lpstr>Wingdings</vt:lpstr>
      <vt:lpstr>Montserrat Medium</vt:lpstr>
      <vt:lpstr>Verdana</vt:lpstr>
      <vt:lpstr>Calibri Light</vt:lpstr>
      <vt:lpstr>Avenir Next</vt:lpstr>
      <vt:lpstr>Office Theme</vt:lpstr>
      <vt:lpstr>PowerPoint Presentation</vt:lpstr>
      <vt:lpstr>Across the Cascade: Research Methods in Implementation Science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Peter Rebeiro</cp:lastModifiedBy>
  <cp:revision>125</cp:revision>
  <cp:lastPrinted>2019-06-06T17:16:15Z</cp:lastPrinted>
  <dcterms:created xsi:type="dcterms:W3CDTF">2015-07-06T08:16:27Z</dcterms:created>
  <dcterms:modified xsi:type="dcterms:W3CDTF">2020-06-19T08:16:13Z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0x01010016460D32BFC46447800369BB4A458FCD</vt:lpwstr>
  </property>
  <property fmtid="{D5CDD505-2E9C-101B-9397-08002B2CF9AE}" pid="3" name="AuthorIds_UIVersion_5120">
    <vt:lpwstr>1507</vt:lpwstr>
  </property>
</Properties>
</file>