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handoutMasterIdLst>
    <p:handoutMasterId r:id="rId21"/>
  </p:handoutMasterIdLst>
  <p:sldIdLst>
    <p:sldId id="270" r:id="rId5"/>
    <p:sldId id="279" r:id="rId6"/>
    <p:sldId id="301" r:id="rId7"/>
    <p:sldId id="294" r:id="rId8"/>
    <p:sldId id="299" r:id="rId9"/>
    <p:sldId id="296" r:id="rId10"/>
    <p:sldId id="295" r:id="rId11"/>
    <p:sldId id="297" r:id="rId12"/>
    <p:sldId id="280" r:id="rId13"/>
    <p:sldId id="281" r:id="rId14"/>
    <p:sldId id="287" r:id="rId15"/>
    <p:sldId id="288" r:id="rId16"/>
    <p:sldId id="289" r:id="rId17"/>
    <p:sldId id="290" r:id="rId18"/>
    <p:sldId id="298" r:id="rId19"/>
  </p:sldIdLst>
  <p:sldSz cx="12192000" cy="6858000"/>
  <p:notesSz cx="6797675" cy="9926638"/>
  <p:embeddedFontLst>
    <p:embeddedFont>
      <p:font typeface="Calibri" panose="020F0502020204030204" pitchFamily="34" charset="0"/>
      <p:regular r:id="rId22"/>
      <p:bold r:id="rId23"/>
      <p:italic r:id="rId24"/>
      <p:boldItalic r:id="rId25"/>
    </p:embeddedFont>
    <p:embeddedFont>
      <p:font typeface="Montserrat" pitchFamily="2" charset="77"/>
      <p:regular r:id="rId26"/>
      <p:bold r:id="rId27"/>
      <p:italic r:id="rId28"/>
      <p:boldItalic r:id="rId29"/>
    </p:embeddedFont>
    <p:embeddedFont>
      <p:font typeface="Montserrat Medium" pitchFamily="2" charset="77"/>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AD47D3-6518-4A20-88A5-76293C40DBE8}">
          <p14:sldIdLst>
            <p14:sldId id="270"/>
            <p14:sldId id="279"/>
            <p14:sldId id="301"/>
            <p14:sldId id="294"/>
            <p14:sldId id="299"/>
            <p14:sldId id="296"/>
            <p14:sldId id="295"/>
            <p14:sldId id="297"/>
            <p14:sldId id="280"/>
            <p14:sldId id="281"/>
            <p14:sldId id="287"/>
            <p14:sldId id="288"/>
            <p14:sldId id="289"/>
            <p14:sldId id="290"/>
            <p14:sldId id="2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un Strand" initials="IS" lastIdx="3" clrIdx="0">
    <p:extLst>
      <p:ext uri="{19B8F6BF-5375-455C-9EA6-DF929625EA0E}">
        <p15:presenceInfo xmlns:p15="http://schemas.microsoft.com/office/powerpoint/2012/main" userId="S-1-5-21-1220945662-2139871995-725345543-4734" providerId="AD"/>
      </p:ext>
    </p:extLst>
  </p:cmAuthor>
  <p:cmAuthor id="2" name="Helma van Luttikhuizen" initials="HvL" lastIdx="10" clrIdx="1">
    <p:extLst>
      <p:ext uri="{19B8F6BF-5375-455C-9EA6-DF929625EA0E}">
        <p15:presenceInfo xmlns:p15="http://schemas.microsoft.com/office/powerpoint/2012/main" userId="S-1-5-21-1220945662-2139871995-725345543-10323" providerId="AD"/>
      </p:ext>
    </p:extLst>
  </p:cmAuthor>
  <p:cmAuthor id="3" name="Emily T Blitz" initials="ETB" lastIdx="2" clrIdx="2">
    <p:extLst>
      <p:ext uri="{19B8F6BF-5375-455C-9EA6-DF929625EA0E}">
        <p15:presenceInfo xmlns:p15="http://schemas.microsoft.com/office/powerpoint/2012/main" userId="S-1-5-21-1220945662-2139871995-725345543-10409" providerId="AD"/>
      </p:ext>
    </p:extLst>
  </p:cmAuthor>
  <p:cmAuthor id="4" name="Microsoft Office User" initials="MOU" lastIdx="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C3A"/>
    <a:srgbClr val="E3000F"/>
    <a:srgbClr val="292929"/>
    <a:srgbClr val="333333"/>
    <a:srgbClr val="006847"/>
    <a:srgbClr val="0000FF"/>
    <a:srgbClr val="66FFCC"/>
    <a:srgbClr val="FF0000"/>
    <a:srgbClr val="77777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7"/>
    <p:restoredTop sz="90867"/>
  </p:normalViewPr>
  <p:slideViewPr>
    <p:cSldViewPr snapToGrid="0">
      <p:cViewPr varScale="1">
        <p:scale>
          <a:sx n="101" d="100"/>
          <a:sy n="101" d="100"/>
        </p:scale>
        <p:origin x="968" y="184"/>
      </p:cViewPr>
      <p:guideLst>
        <p:guide orient="horz" pos="2160"/>
        <p:guide pos="3840"/>
      </p:guideLst>
    </p:cSldViewPr>
  </p:slid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92" d="100"/>
          <a:sy n="92"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2" y="1"/>
            <a:ext cx="2946275" cy="498366"/>
          </a:xfrm>
          <a:prstGeom prst="rect">
            <a:avLst/>
          </a:prstGeom>
        </p:spPr>
        <p:txBody>
          <a:bodyPr vert="horz" lIns="91440" tIns="45720" rIns="91440" bIns="45720" rtlCol="0"/>
          <a:lstStyle>
            <a:lvl1pPr algn="r">
              <a:defRPr sz="1200"/>
            </a:lvl1pPr>
          </a:lstStyle>
          <a:p>
            <a:fld id="{6BB8ECD0-710F-4F0C-A540-FFA9EC9571B2}" type="datetimeFigureOut">
              <a:rPr lang="en-US" smtClean="0"/>
              <a:t>6/17/20</a:t>
            </a:fld>
            <a:endParaRPr lang="en-US"/>
          </a:p>
        </p:txBody>
      </p:sp>
      <p:sp>
        <p:nvSpPr>
          <p:cNvPr id="4" name="Footer Placeholder 3"/>
          <p:cNvSpPr>
            <a:spLocks noGrp="1"/>
          </p:cNvSpPr>
          <p:nvPr>
            <p:ph type="ftr" sz="quarter" idx="2"/>
          </p:nvPr>
        </p:nvSpPr>
        <p:spPr>
          <a:xfrm>
            <a:off x="0" y="9428273"/>
            <a:ext cx="2946275" cy="4983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8273"/>
            <a:ext cx="2946275" cy="498366"/>
          </a:xfrm>
          <a:prstGeom prst="rect">
            <a:avLst/>
          </a:prstGeom>
        </p:spPr>
        <p:txBody>
          <a:bodyPr vert="horz" lIns="91440" tIns="45720" rIns="91440" bIns="45720" rtlCol="0" anchor="b"/>
          <a:lstStyle>
            <a:lvl1pPr algn="r">
              <a:defRPr sz="1200"/>
            </a:lvl1pPr>
          </a:lstStyle>
          <a:p>
            <a:fld id="{AED180E9-0313-4E19-84D5-F3D86A3F7A19}" type="slidenum">
              <a:rPr lang="en-US" smtClean="0"/>
              <a:t>‹#›</a:t>
            </a:fld>
            <a:endParaRPr lang="en-US"/>
          </a:p>
        </p:txBody>
      </p:sp>
    </p:spTree>
    <p:extLst>
      <p:ext uri="{BB962C8B-B14F-4D97-AF65-F5344CB8AC3E}">
        <p14:creationId xmlns:p14="http://schemas.microsoft.com/office/powerpoint/2010/main" val="1663906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C310398B-73D7-4890-BE64-FDA1097F50D1}" type="datetimeFigureOut">
              <a:rPr lang="en-GB" smtClean="0"/>
              <a:t>17/06/2020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25F3DDF2-E3EB-4D43-BD9E-597901627532}" type="slidenum">
              <a:rPr lang="en-GB" smtClean="0"/>
              <a:t>‹#›</a:t>
            </a:fld>
            <a:endParaRPr lang="en-GB"/>
          </a:p>
        </p:txBody>
      </p:sp>
    </p:spTree>
    <p:extLst>
      <p:ext uri="{BB962C8B-B14F-4D97-AF65-F5344CB8AC3E}">
        <p14:creationId xmlns:p14="http://schemas.microsoft.com/office/powerpoint/2010/main" val="16380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My name is </a:t>
            </a:r>
            <a:r>
              <a:rPr lang="en-US" dirty="0" err="1"/>
              <a:t>Madellena</a:t>
            </a:r>
            <a:r>
              <a:rPr lang="en-US" dirty="0"/>
              <a:t> Conte and I will be presenting:  </a:t>
            </a:r>
            <a:r>
              <a:rPr lang="en-US" dirty="0">
                <a:solidFill>
                  <a:schemeClr val="tx1"/>
                </a:solidFill>
              </a:rPr>
              <a:t>Understanding preferences for HIV care among patients experiencing homelessness in San Francisco</a:t>
            </a:r>
            <a:endParaRPr lang="en-GB"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25F3DDF2-E3EB-4D43-BD9E-597901627532}" type="slidenum">
              <a:rPr lang="en-GB" smtClean="0"/>
              <a:t>1</a:t>
            </a:fld>
            <a:endParaRPr lang="en-GB"/>
          </a:p>
        </p:txBody>
      </p:sp>
    </p:spTree>
    <p:extLst>
      <p:ext uri="{BB962C8B-B14F-4D97-AF65-F5344CB8AC3E}">
        <p14:creationId xmlns:p14="http://schemas.microsoft.com/office/powerpoint/2010/main" val="98534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total of 242 patients were referred for survey participation, of whom 192 did not meet enrollment criteria, yielding 65 eligible patients who completed the choice experiment.</a:t>
            </a:r>
            <a:endParaRPr lang="en-US" dirty="0">
              <a:effectLst/>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the individuals enrolled, 61% were &gt;40 years-old; 77% male; 55% non-white; 25% identified as heterosexual; 56% lived outdoors or in emergency housing, and 44% lived in temporary housing.</a:t>
            </a:r>
            <a:endParaRPr lang="en-US" dirty="0">
              <a:effectLst/>
            </a:endParaRPr>
          </a:p>
          <a:p>
            <a:r>
              <a:rPr lang="en-US" sz="1200" kern="1200" dirty="0">
                <a:solidFill>
                  <a:schemeClr val="tx1"/>
                </a:solidFill>
                <a:effectLst/>
                <a:latin typeface="+mn-lt"/>
                <a:ea typeface="+mn-ea"/>
                <a:cs typeface="+mn-cs"/>
              </a:rPr>
              <a:t>__________________</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F3DDF2-E3EB-4D43-BD9E-597901627532}" type="slidenum">
              <a:rPr lang="en-GB" smtClean="0"/>
              <a:t>10</a:t>
            </a:fld>
            <a:endParaRPr lang="en-GB"/>
          </a:p>
        </p:txBody>
      </p:sp>
    </p:spTree>
    <p:extLst>
      <p:ext uri="{BB962C8B-B14F-4D97-AF65-F5344CB8AC3E}">
        <p14:creationId xmlns:p14="http://schemas.microsoft.com/office/powerpoint/2010/main" val="365710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strongest preferences were for having patient-centered providers and drop-in clinic appointments. </a:t>
            </a:r>
            <a:r>
              <a:rPr lang="en-US" dirty="0"/>
              <a:t>In our willingness to pay analysis, we found that patients were willing to trade $32.79 per visit to have patient-centered providers, and $11.45 per visit for </a:t>
            </a:r>
            <a:r>
              <a:rPr lang="en-US"/>
              <a:t>drop-in visits.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F3DDF2-E3EB-4D43-BD9E-597901627532}" type="slidenum">
              <a:rPr lang="en-GB" smtClean="0"/>
              <a:t>11</a:t>
            </a:fld>
            <a:endParaRPr lang="en-GB"/>
          </a:p>
        </p:txBody>
      </p:sp>
    </p:spTree>
    <p:extLst>
      <p:ext uri="{BB962C8B-B14F-4D97-AF65-F5344CB8AC3E}">
        <p14:creationId xmlns:p14="http://schemas.microsoft.com/office/powerpoint/2010/main" val="138590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finding was that PLWH </a:t>
            </a:r>
            <a:r>
              <a:rPr lang="en-US" sz="1200" dirty="0"/>
              <a:t>who experience homelessness, </a:t>
            </a:r>
            <a:r>
              <a:rPr lang="en-US" sz="1200" kern="1200" dirty="0">
                <a:solidFill>
                  <a:schemeClr val="tx1"/>
                </a:solidFill>
                <a:effectLst/>
                <a:latin typeface="+mn-lt"/>
                <a:ea typeface="+mn-ea"/>
                <a:cs typeface="+mn-cs"/>
              </a:rPr>
              <a:t>who live on the economic margins and who often lack basic subsistence, were nevertheless willing to trade significant financial gain in a discrete choice experiment to have a personal relationship with and immediate access to the primary care team.</a:t>
            </a:r>
            <a:r>
              <a:rPr lang="en-US" dirty="0">
                <a:effectLst/>
              </a:rPr>
              <a:t> </a:t>
            </a:r>
            <a:endParaRPr lang="en-US" dirty="0"/>
          </a:p>
          <a:p>
            <a:endParaRPr lang="en-US" dirty="0"/>
          </a:p>
          <a:p>
            <a:r>
              <a:rPr lang="en-US" dirty="0"/>
              <a:t>Limitations of this study include that DCEs measure stated preferences, and not actual behavior. Second, implicit bias based on the pictorial examples could have influenced patient’s decisions. Third, sampling likely focused on patients who are already somewhat engaged with clinic staff. Lastly, because our sample included few cisgender women, the study did not gain insight into unique preferences among this group who face other significant obstacles to engagement in care.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5F3DDF2-E3EB-4D43-BD9E-597901627532}" type="slidenum">
              <a:rPr lang="en-GB" smtClean="0"/>
              <a:t>12</a:t>
            </a:fld>
            <a:endParaRPr lang="en-GB"/>
          </a:p>
        </p:txBody>
      </p:sp>
    </p:spTree>
    <p:extLst>
      <p:ext uri="{BB962C8B-B14F-4D97-AF65-F5344CB8AC3E}">
        <p14:creationId xmlns:p14="http://schemas.microsoft.com/office/powerpoint/2010/main" val="142868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a:t>
            </a:r>
            <a:r>
              <a:rPr lang="en-US" sz="1200" dirty="0"/>
              <a:t>is the first study to characterize the preferences of people living with HIV experiencing homelessness or unstable housing. </a:t>
            </a:r>
          </a:p>
          <a:p>
            <a:endParaRPr lang="en-US" sz="1200" dirty="0"/>
          </a:p>
          <a:p>
            <a:r>
              <a:rPr lang="en-US" sz="1200" dirty="0"/>
              <a:t>We found that PLWH experiencing homelessness strongly preferred having providers that know them as a person. Further research is needed to understand how patients define patient centeredness. </a:t>
            </a:r>
          </a:p>
          <a:p>
            <a:endParaRPr lang="en-US" sz="1200" dirty="0"/>
          </a:p>
          <a:p>
            <a:r>
              <a:rPr lang="en-US" sz="1200" dirty="0"/>
              <a:t>One of the take home messages is that, for PLWH experiencing homelessness or unstable housing, considerations of flexible clinic design and positive experiences with providers supersedes other considerations of clinical location.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findings are supported by other literature, and can inform “Ending the HIV Epidemic” by guiding innovative programming to improve retention in HIV care for vulnerable populations.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F3DDF2-E3EB-4D43-BD9E-597901627532}" type="slidenum">
              <a:rPr lang="en-GB" smtClean="0"/>
              <a:t>13</a:t>
            </a:fld>
            <a:endParaRPr lang="en-GB"/>
          </a:p>
        </p:txBody>
      </p:sp>
    </p:spTree>
    <p:extLst>
      <p:ext uri="{BB962C8B-B14F-4D97-AF65-F5344CB8AC3E}">
        <p14:creationId xmlns:p14="http://schemas.microsoft.com/office/powerpoint/2010/main" val="108158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say an enormous thank you to all the mentors on this slide who made this research possible, including the clinic staff and patients at the Ward 86 HIV clinic at ZSFGH. Thank you. </a:t>
            </a:r>
          </a:p>
        </p:txBody>
      </p:sp>
      <p:sp>
        <p:nvSpPr>
          <p:cNvPr id="4" name="Slide Number Placeholder 3"/>
          <p:cNvSpPr>
            <a:spLocks noGrp="1"/>
          </p:cNvSpPr>
          <p:nvPr>
            <p:ph type="sldNum" sz="quarter" idx="5"/>
          </p:nvPr>
        </p:nvSpPr>
        <p:spPr/>
        <p:txBody>
          <a:bodyPr/>
          <a:lstStyle/>
          <a:p>
            <a:fld id="{25F3DDF2-E3EB-4D43-BD9E-597901627532}" type="slidenum">
              <a:rPr lang="en-GB" smtClean="0"/>
              <a:t>14</a:t>
            </a:fld>
            <a:endParaRPr lang="en-GB"/>
          </a:p>
        </p:txBody>
      </p:sp>
    </p:spTree>
    <p:extLst>
      <p:ext uri="{BB962C8B-B14F-4D97-AF65-F5344CB8AC3E}">
        <p14:creationId xmlns:p14="http://schemas.microsoft.com/office/powerpoint/2010/main" val="78244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questions, you can contact me through the email or twitter handle below. </a:t>
            </a:r>
          </a:p>
        </p:txBody>
      </p:sp>
      <p:sp>
        <p:nvSpPr>
          <p:cNvPr id="4" name="Slide Number Placeholder 3"/>
          <p:cNvSpPr>
            <a:spLocks noGrp="1"/>
          </p:cNvSpPr>
          <p:nvPr>
            <p:ph type="sldNum" sz="quarter" idx="5"/>
          </p:nvPr>
        </p:nvSpPr>
        <p:spPr/>
        <p:txBody>
          <a:bodyPr/>
          <a:lstStyle/>
          <a:p>
            <a:fld id="{25F3DDF2-E3EB-4D43-BD9E-597901627532}" type="slidenum">
              <a:rPr lang="en-GB" smtClean="0"/>
              <a:t>15</a:t>
            </a:fld>
            <a:endParaRPr lang="en-GB"/>
          </a:p>
        </p:txBody>
      </p:sp>
    </p:spTree>
    <p:extLst>
      <p:ext uri="{BB962C8B-B14F-4D97-AF65-F5344CB8AC3E}">
        <p14:creationId xmlns:p14="http://schemas.microsoft.com/office/powerpoint/2010/main" val="46443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conflicts of interest to disclose. </a:t>
            </a:r>
          </a:p>
        </p:txBody>
      </p:sp>
      <p:sp>
        <p:nvSpPr>
          <p:cNvPr id="4" name="Slide Number Placeholder 3"/>
          <p:cNvSpPr>
            <a:spLocks noGrp="1"/>
          </p:cNvSpPr>
          <p:nvPr>
            <p:ph type="sldNum" sz="quarter" idx="5"/>
          </p:nvPr>
        </p:nvSpPr>
        <p:spPr/>
        <p:txBody>
          <a:bodyPr/>
          <a:lstStyle/>
          <a:p>
            <a:fld id="{25F3DDF2-E3EB-4D43-BD9E-597901627532}" type="slidenum">
              <a:rPr lang="en-GB" smtClean="0"/>
              <a:t>2</a:t>
            </a:fld>
            <a:endParaRPr lang="en-GB"/>
          </a:p>
        </p:txBody>
      </p:sp>
    </p:spTree>
    <p:extLst>
      <p:ext uri="{BB962C8B-B14F-4D97-AF65-F5344CB8AC3E}">
        <p14:creationId xmlns:p14="http://schemas.microsoft.com/office/powerpoint/2010/main" val="279861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sz="1200" dirty="0"/>
              <a:t> research was supported by an Ending the HIV Epidemic Supplemental grant from the National Institutes of Health to the UCSF-Gladstone Center for AIDS Research.</a:t>
            </a:r>
          </a:p>
          <a:p>
            <a:endParaRPr lang="en-US" dirty="0"/>
          </a:p>
        </p:txBody>
      </p:sp>
      <p:sp>
        <p:nvSpPr>
          <p:cNvPr id="4" name="Slide Number Placeholder 3"/>
          <p:cNvSpPr>
            <a:spLocks noGrp="1"/>
          </p:cNvSpPr>
          <p:nvPr>
            <p:ph type="sldNum" sz="quarter" idx="5"/>
          </p:nvPr>
        </p:nvSpPr>
        <p:spPr/>
        <p:txBody>
          <a:bodyPr/>
          <a:lstStyle/>
          <a:p>
            <a:fld id="{25F3DDF2-E3EB-4D43-BD9E-597901627532}" type="slidenum">
              <a:rPr lang="en-GB" smtClean="0"/>
              <a:t>3</a:t>
            </a:fld>
            <a:endParaRPr lang="en-GB"/>
          </a:p>
        </p:txBody>
      </p:sp>
    </p:spTree>
    <p:extLst>
      <p:ext uri="{BB962C8B-B14F-4D97-AF65-F5344CB8AC3E}">
        <p14:creationId xmlns:p14="http://schemas.microsoft.com/office/powerpoint/2010/main" val="119753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Experiencing homelessness and unstable housing leads to suboptimal primary care visit adherence and high acute care utilization among people living with HIV across a continuum of housing instability, shifting care delivery towards settings that are poorly equipped to mitigate complex psychosocial and structural barriers to HIV care.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25F3DDF2-E3EB-4D43-BD9E-597901627532}" type="slidenum">
              <a:rPr lang="en-GB" smtClean="0"/>
              <a:t>4</a:t>
            </a:fld>
            <a:endParaRPr lang="en-GB"/>
          </a:p>
        </p:txBody>
      </p:sp>
    </p:spTree>
    <p:extLst>
      <p:ext uri="{BB962C8B-B14F-4D97-AF65-F5344CB8AC3E}">
        <p14:creationId xmlns:p14="http://schemas.microsoft.com/office/powerpoint/2010/main" val="383773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Consequently, virologic suppression decreases across a continuum of housing instability, leading to poor individual outcomes and increased HIV transmission.</a:t>
            </a:r>
          </a:p>
        </p:txBody>
      </p:sp>
      <p:sp>
        <p:nvSpPr>
          <p:cNvPr id="4" name="Slide Number Placeholder 3"/>
          <p:cNvSpPr>
            <a:spLocks noGrp="1"/>
          </p:cNvSpPr>
          <p:nvPr>
            <p:ph type="sldNum" sz="quarter" idx="5"/>
          </p:nvPr>
        </p:nvSpPr>
        <p:spPr/>
        <p:txBody>
          <a:bodyPr/>
          <a:lstStyle/>
          <a:p>
            <a:fld id="{25F3DDF2-E3EB-4D43-BD9E-597901627532}" type="slidenum">
              <a:rPr lang="en-GB" smtClean="0"/>
              <a:t>5</a:t>
            </a:fld>
            <a:endParaRPr lang="en-GB"/>
          </a:p>
        </p:txBody>
      </p:sp>
    </p:spTree>
    <p:extLst>
      <p:ext uri="{BB962C8B-B14F-4D97-AF65-F5344CB8AC3E}">
        <p14:creationId xmlns:p14="http://schemas.microsoft.com/office/powerpoint/2010/main" val="28474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strategies exist to improve retention in care and virologic suppression among people living with HIV experiencing homelessness and unstable housing, including (NEXT) enhancing patient-centered care, (NEXT) financial incentives, (NEXT) providing low-barrier access to primary care visits and (NEXT) allowing for direct communication with care team using mobile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Owing to multi-level barriers to care, including individual-level characteristics (such as substance use disorder, psychiatric disease, and food insecurity) in addition to the structure of primary care delivery (scheduled clinic appointments and negative patient-provider relationships), improving care outcomes among this population may require multi-component interventions in addition to changing the structure of primary care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consensus on program design does not exist.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5F3DDF2-E3EB-4D43-BD9E-597901627532}" type="slidenum">
              <a:rPr lang="en-GB" smtClean="0"/>
              <a:t>6</a:t>
            </a:fld>
            <a:endParaRPr lang="en-GB"/>
          </a:p>
        </p:txBody>
      </p:sp>
    </p:spTree>
    <p:extLst>
      <p:ext uri="{BB962C8B-B14F-4D97-AF65-F5344CB8AC3E}">
        <p14:creationId xmlns:p14="http://schemas.microsoft.com/office/powerpoint/2010/main" val="417490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preferences can be used to help prioritize program design and evaluate tradeoffs between clinic components across multiple service domains.</a:t>
            </a:r>
          </a:p>
          <a:p>
            <a:endParaRPr lang="en-US" dirty="0"/>
          </a:p>
          <a:p>
            <a:r>
              <a:rPr lang="en-US" sz="1200" kern="1200" dirty="0">
                <a:solidFill>
                  <a:schemeClr val="tx1"/>
                </a:solidFill>
                <a:effectLst/>
                <a:latin typeface="+mn-lt"/>
                <a:ea typeface="+mn-ea"/>
                <a:cs typeface="+mn-cs"/>
              </a:rPr>
              <a:t>A discrete choice experiment is a research tool commonly used in marketing that quantifies patient preferences and evaluates trade-offs between components.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use this ice cream example to clarify. On the left we see a menu with different ice cream components. (NEXT) We can use these options to construct a discrete choice experiment on the right that includes various descriptions of ice cream such as flavor, toppings, and size.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I am given the task to choose between ice cream option 1 or 2. At first, I may want to choose option 2 if chocolate is my favorite flavor. But, say I really dislike nuts – I may make the trade-off to ultimately choose ice cream option 1 so that I avoid the attribute I dislike. Using multiple “choice tasks”, patient preferences and tradeoffs can be evaluated.</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5F3DDF2-E3EB-4D43-BD9E-597901627532}" type="slidenum">
              <a:rPr lang="en-GB" smtClean="0"/>
              <a:t>7</a:t>
            </a:fld>
            <a:endParaRPr lang="en-GB"/>
          </a:p>
        </p:txBody>
      </p:sp>
    </p:spTree>
    <p:extLst>
      <p:ext uri="{BB962C8B-B14F-4D97-AF65-F5344CB8AC3E}">
        <p14:creationId xmlns:p14="http://schemas.microsoft.com/office/powerpoint/2010/main" val="359555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incorporate patient preferences into solutions for more effective care for PLWH experiencing homelessness or unstable housing, we quantified patient preferences and financial trade-offs across multiple possible HIV service domains.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experiment, patients chose between 2 hypothetical clinics which varied by clinic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components were based on a literature review of evidenced-based interventions that improved retention in care among PLWH experiencing homelessness.</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then conducted 10 semi-structured interviews to confirm acceptability of attributes.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resulting attributes were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having patient-centered care, defined as “providers and staff get to know me as a person” vs not,”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“scheduled visits” or “unscheduled drop-in visits”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gift cards for attending clinic visits in the amount of $10, $15, or $20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direct phone communication to care team versus front-desk staff.</a:t>
            </a:r>
            <a:r>
              <a:rPr lang="en-US" dirty="0">
                <a:effectLst/>
              </a:rPr>
              <a:t>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and the distance to the clinic (2 vs. 20 city blocks)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F3DDF2-E3EB-4D43-BD9E-597901627532}" type="slidenum">
              <a:rPr lang="en-GB" smtClean="0"/>
              <a:t>8</a:t>
            </a:fld>
            <a:endParaRPr lang="en-GB"/>
          </a:p>
        </p:txBody>
      </p:sp>
    </p:spTree>
    <p:extLst>
      <p:ext uri="{BB962C8B-B14F-4D97-AF65-F5344CB8AC3E}">
        <p14:creationId xmlns:p14="http://schemas.microsoft.com/office/powerpoint/2010/main" val="397267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 study was conducted at San Francisco General Hospital’s “Ward 86” HIV </a:t>
                </a:r>
                <a:r>
                  <a:rPr lang="en-US" sz="1200" i="0" kern="1200" dirty="0">
                    <a:solidFill>
                      <a:schemeClr val="tx1"/>
                    </a:solidFill>
                    <a:effectLst/>
                    <a:latin typeface="+mn-lt"/>
                    <a:ea typeface="+mn-ea"/>
                    <a:cs typeface="+mn-cs"/>
                  </a:rPr>
                  <a:t>clinic between March and July of 2019,</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has a 37% prevalence of patients experiencing homelessness or unstable housing.</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We sequentially sampled Ward 86 patients reporting HUH who had at least 1 missed primary care visit in the last year and recent viremia to conduct</a:t>
                </a:r>
                <a:r>
                  <a:rPr lang="en-US" sz="1200" kern="1200" baseline="0" dirty="0">
                    <a:solidFill>
                      <a:schemeClr val="tx1"/>
                    </a:solidFill>
                    <a:effectLst/>
                    <a:latin typeface="+mn-lt"/>
                    <a:ea typeface="+mn-ea"/>
                    <a:cs typeface="+mn-cs"/>
                  </a:rPr>
                  <a:t> the choice experiment. </a:t>
                </a:r>
                <a:r>
                  <a:rPr lang="en-US" sz="1200" kern="1200" dirty="0">
                    <a:solidFill>
                      <a:schemeClr val="tx1"/>
                    </a:solidFill>
                    <a:effectLst/>
                    <a:latin typeface="+mn-lt"/>
                    <a:ea typeface="+mn-ea"/>
                    <a:cs typeface="+mn-cs"/>
                  </a:rPr>
                  <a:t>Patients were recruited through clinic provider referrals.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In the analysis, we estimated relative utility (i.e., preference) for attribute levels using mixed-effects logistic regression and calculated the monetary trade-off of preferred options by performing a willingness to pay analysis.</a:t>
                </a:r>
                <a:r>
                  <a:rPr lang="en-US" dirty="0">
                    <a:effectLst/>
                  </a:rPr>
                  <a:t>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mc:Choice>
        <mc:Fallback xmlns="">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 study was conducted at the San Francisco General Hospital’s “Ward 86” HIV clinic, which has a 37% prevalence of HUH.</a:t>
                </a:r>
              </a:p>
              <a:p>
                <a:pPr marL="0" indent="0">
                  <a:buFont typeface="Arial" panose="020B0604020202020204" pitchFamily="34" charset="0"/>
                  <a:buNone/>
                </a:pPr>
                <a:r>
                  <a:rPr lang="en-US" sz="1200" kern="1200" dirty="0">
                    <a:solidFill>
                      <a:schemeClr val="tx1"/>
                    </a:solidFill>
                    <a:effectLst/>
                    <a:latin typeface="+mn-lt"/>
                    <a:ea typeface="+mn-ea"/>
                    <a:cs typeface="+mn-cs"/>
                  </a:rPr>
                  <a:t>We sequentially sampled Ward 86 patients reporting HUH who had </a:t>
                </a:r>
                <a:r>
                  <a:rPr lang="en-US" sz="1200" i="0" kern="1200">
                    <a:solidFill>
                      <a:schemeClr val="tx1"/>
                    </a:solidFill>
                    <a:effectLst/>
                    <a:latin typeface="+mn-lt"/>
                    <a:ea typeface="+mn-ea"/>
                    <a:cs typeface="+mn-cs"/>
                  </a:rPr>
                  <a:t>≥1 </a:t>
                </a:r>
                <a:r>
                  <a:rPr lang="en-US" sz="1200" kern="1200" dirty="0">
                    <a:solidFill>
                      <a:schemeClr val="tx1"/>
                    </a:solidFill>
                    <a:effectLst/>
                    <a:latin typeface="+mn-lt"/>
                    <a:ea typeface="+mn-ea"/>
                    <a:cs typeface="+mn-cs"/>
                  </a:rPr>
                  <a:t>missed primary care visit in the last year and recent viremia to conduct a DCE</a:t>
                </a:r>
                <a:r>
                  <a:rPr lang="en-US" dirty="0">
                    <a:effectLst/>
                  </a:rPr>
                  <a:t>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Study was conducted as SFGH HIV primary care clinic, between March-July of 2019</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Patients were recruited through clinic provider referral during visits and through DPH surveillance records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Put in choice experiment on this slide </a:t>
                </a:r>
                <a:endParaRPr lang="en-US" dirty="0"/>
              </a:p>
            </p:txBody>
          </p:sp>
        </mc:Fallback>
      </mc:AlternateContent>
      <p:sp>
        <p:nvSpPr>
          <p:cNvPr id="4" name="Slide Number Placeholder 3"/>
          <p:cNvSpPr>
            <a:spLocks noGrp="1"/>
          </p:cNvSpPr>
          <p:nvPr>
            <p:ph type="sldNum" sz="quarter" idx="5"/>
          </p:nvPr>
        </p:nvSpPr>
        <p:spPr/>
        <p:txBody>
          <a:bodyPr/>
          <a:lstStyle/>
          <a:p>
            <a:fld id="{25F3DDF2-E3EB-4D43-BD9E-597901627532}" type="slidenum">
              <a:rPr lang="en-GB" smtClean="0"/>
              <a:t>9</a:t>
            </a:fld>
            <a:endParaRPr lang="en-GB"/>
          </a:p>
        </p:txBody>
      </p:sp>
    </p:spTree>
    <p:extLst>
      <p:ext uri="{BB962C8B-B14F-4D97-AF65-F5344CB8AC3E}">
        <p14:creationId xmlns:p14="http://schemas.microsoft.com/office/powerpoint/2010/main" val="3134199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6336" y="1556825"/>
            <a:ext cx="6459327" cy="3744351"/>
          </a:xfrm>
          <a:prstGeom prst="rect">
            <a:avLst/>
          </a:prstGeom>
        </p:spPr>
      </p:pic>
      <p:sp>
        <p:nvSpPr>
          <p:cNvPr id="7" name="Title 1"/>
          <p:cNvSpPr txBox="1">
            <a:spLocks/>
          </p:cNvSpPr>
          <p:nvPr userDrawn="1"/>
        </p:nvSpPr>
        <p:spPr>
          <a:xfrm>
            <a:off x="5661103" y="2268311"/>
            <a:ext cx="3396343" cy="214757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latin typeface="Montserrat" panose="00000500000000000000" pitchFamily="2" charset="0"/>
                <a:ea typeface="+mj-ea"/>
                <a:cs typeface="Arial" panose="020B0604020202020204" pitchFamily="34" charset="0"/>
              </a:defRPr>
            </a:lvl1pPr>
          </a:lstStyle>
          <a:p>
            <a:endParaRPr lang="en-GB" dirty="0"/>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41"/>
            <a:ext cx="2743200" cy="5851525"/>
          </a:xfrm>
        </p:spPr>
        <p:txBody>
          <a:bodyPr vert="eaVert"/>
          <a:lstStyle>
            <a:lvl1pPr>
              <a:defRPr>
                <a:solidFill>
                  <a:srgbClr val="E40C3A"/>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09600" y="274641"/>
            <a:ext cx="8026400" cy="5851525"/>
          </a:xfrm>
        </p:spPr>
        <p:txBody>
          <a:bodyPr vert="eaVert"/>
          <a:lstStyle>
            <a:lvl1pPr>
              <a:defRPr>
                <a:solidFill>
                  <a:srgbClr val="E3000F"/>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96" y="6076135"/>
            <a:ext cx="1316376" cy="637176"/>
          </a:xfrm>
          <a:prstGeom prst="rect">
            <a:avLst/>
          </a:prstGeom>
        </p:spPr>
      </p:pic>
    </p:spTree>
    <p:extLst>
      <p:ext uri="{BB962C8B-B14F-4D97-AF65-F5344CB8AC3E}">
        <p14:creationId xmlns:p14="http://schemas.microsoft.com/office/powerpoint/2010/main" val="30399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1">
                <a:solidFill>
                  <a:srgbClr val="E40C3A"/>
                </a:solidFill>
                <a:latin typeface="Montserrat" panose="00000500000000000000" pitchFamily="2" charset="0"/>
                <a:ea typeface="Verdana" panose="020B0604030504040204" pitchFamily="34" charset="0"/>
                <a:cs typeface="Calibri Light" panose="020F03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defRPr sz="2000">
                <a:solidFill>
                  <a:srgbClr val="292929"/>
                </a:solidFill>
                <a:latin typeface="+mn-lt"/>
              </a:defRPr>
            </a:lvl1pPr>
            <a:lvl2pPr>
              <a:defRPr sz="2000">
                <a:solidFill>
                  <a:srgbClr val="292929"/>
                </a:solidFill>
                <a:latin typeface="+mn-lt"/>
              </a:defRPr>
            </a:lvl2pPr>
            <a:lvl3pPr>
              <a:defRPr sz="2000">
                <a:solidFill>
                  <a:srgbClr val="292929"/>
                </a:solidFill>
                <a:latin typeface="+mn-lt"/>
              </a:defRPr>
            </a:lvl3pPr>
            <a:lvl4pPr>
              <a:defRPr sz="2000">
                <a:solidFill>
                  <a:srgbClr val="292929"/>
                </a:solidFill>
                <a:latin typeface="+mn-lt"/>
              </a:defRPr>
            </a:lvl4pPr>
            <a:lvl5pPr>
              <a:defRPr sz="2000">
                <a:solidFill>
                  <a:srgbClr val="292929"/>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2800" b="1" cap="all">
                <a:solidFill>
                  <a:srgbClr val="E40C3A"/>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5724" y="6076135"/>
            <a:ext cx="1221119" cy="637176"/>
          </a:xfrm>
          <a:prstGeom prst="rect">
            <a:avLst/>
          </a:prstGeom>
        </p:spPr>
      </p:pic>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40C3A"/>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3"/>
            <a:ext cx="5384800" cy="4525963"/>
          </a:xfrm>
        </p:spPr>
        <p:txBody>
          <a:bodyPr>
            <a:normAutofit/>
          </a:bodyPr>
          <a:lstStyle>
            <a:lvl1pPr>
              <a:defRPr sz="1800">
                <a:solidFill>
                  <a:srgbClr val="292929"/>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1800">
                <a:solidFill>
                  <a:srgbClr val="292929"/>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5724" y="6076135"/>
            <a:ext cx="1221119" cy="637176"/>
          </a:xfrm>
          <a:prstGeom prst="rect">
            <a:avLst/>
          </a:prstGeom>
        </p:spPr>
      </p:pic>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88640"/>
            <a:ext cx="10972800" cy="1143000"/>
          </a:xfrm>
        </p:spPr>
        <p:txBody>
          <a:bodyPr/>
          <a:lstStyle>
            <a:lvl1pPr>
              <a:defRPr>
                <a:solidFill>
                  <a:srgbClr val="E40C3A"/>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1800" b="1">
                <a:latin typeface="Montserrat"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467918"/>
          </a:xfrm>
        </p:spPr>
        <p:txBody>
          <a:bodyPr/>
          <a:lstStyle>
            <a:lvl1pPr>
              <a:defRPr sz="2400">
                <a:solidFill>
                  <a:srgbClr val="292929"/>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noAutofit/>
          </a:bodyPr>
          <a:lstStyle>
            <a:lvl1pPr marL="0" indent="0">
              <a:buNone/>
              <a:defRPr sz="1800" b="1">
                <a:latin typeface="Montserrat"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467918"/>
          </a:xfrm>
        </p:spPr>
        <p:txBody>
          <a:bodyPr/>
          <a:lstStyle>
            <a:lvl1pPr>
              <a:defRPr sz="2400">
                <a:solidFill>
                  <a:srgbClr val="292929"/>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5724" y="6076135"/>
            <a:ext cx="1221119" cy="637176"/>
          </a:xfrm>
          <a:prstGeom prst="rect">
            <a:avLst/>
          </a:prstGeom>
        </p:spPr>
      </p:pic>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6441" y="188640"/>
            <a:ext cx="10615961" cy="1143000"/>
          </a:xfrm>
        </p:spPr>
        <p:txBody>
          <a:bodyPr/>
          <a:lstStyle/>
          <a:p>
            <a:r>
              <a:rPr lang="en-US" dirty="0"/>
              <a:t>CLICK TO EDIT MASTER 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5724" y="6076135"/>
            <a:ext cx="1221119" cy="637176"/>
          </a:xfrm>
          <a:prstGeom prst="rect">
            <a:avLst/>
          </a:prstGeom>
        </p:spPr>
      </p:pic>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273051"/>
            <a:ext cx="6815667" cy="5388198"/>
          </a:xfrm>
        </p:spPr>
        <p:txBody>
          <a:bodyPr/>
          <a:lstStyle>
            <a:lvl1pPr>
              <a:defRPr sz="2800">
                <a:latin typeface="Montserrat" panose="00000500000000000000"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2" y="1435101"/>
            <a:ext cx="4011084" cy="4226148"/>
          </a:xfrm>
        </p:spPr>
        <p:txBody>
          <a:bodyPr/>
          <a:lstStyle>
            <a:lvl1pPr marL="0" indent="0">
              <a:buNone/>
              <a:defRPr sz="1400" b="1">
                <a:latin typeface="Montserrat" panose="000005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5724" y="6076135"/>
            <a:ext cx="1221119" cy="637176"/>
          </a:xfrm>
          <a:prstGeom prst="rect">
            <a:avLst/>
          </a:prstGeom>
        </p:spPr>
      </p:pic>
    </p:spTree>
    <p:extLst>
      <p:ext uri="{BB962C8B-B14F-4D97-AF65-F5344CB8AC3E}">
        <p14:creationId xmlns:p14="http://schemas.microsoft.com/office/powerpoint/2010/main" val="150308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352329"/>
            <a:ext cx="7315200" cy="566738"/>
          </a:xfrm>
        </p:spPr>
        <p:txBody>
          <a:bodyPr anchor="b"/>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612775"/>
            <a:ext cx="7315200" cy="37395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4919067"/>
            <a:ext cx="7315200" cy="804862"/>
          </a:xfrm>
        </p:spPr>
        <p:txBody>
          <a:bodyPr/>
          <a:lstStyle>
            <a:lvl1pPr marL="0" indent="0">
              <a:buNone/>
              <a:defRPr sz="1400">
                <a:solidFill>
                  <a:srgbClr val="77777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5724" y="6076135"/>
            <a:ext cx="1221119" cy="637176"/>
          </a:xfrm>
          <a:prstGeom prst="rect">
            <a:avLst/>
          </a:prstGeom>
        </p:spPr>
      </p:pic>
    </p:spTree>
    <p:extLst>
      <p:ext uri="{BB962C8B-B14F-4D97-AF65-F5344CB8AC3E}">
        <p14:creationId xmlns:p14="http://schemas.microsoft.com/office/powerpoint/2010/main" val="271587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solidFill>
                  <a:srgbClr val="E40C3A"/>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5724" y="6076135"/>
            <a:ext cx="1221119" cy="637176"/>
          </a:xfrm>
          <a:prstGeom prst="rect">
            <a:avLst/>
          </a:prstGeom>
        </p:spPr>
      </p:pic>
    </p:spTree>
    <p:extLst>
      <p:ext uri="{BB962C8B-B14F-4D97-AF65-F5344CB8AC3E}">
        <p14:creationId xmlns:p14="http://schemas.microsoft.com/office/powerpoint/2010/main" val="185199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2000" b="1" kern="1200">
          <a:solidFill>
            <a:srgbClr val="E40C3A"/>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b="0" kern="1200">
          <a:solidFill>
            <a:srgbClr val="E40C3A"/>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7" Type="http://schemas.openxmlformats.org/officeDocument/2006/relationships/image" Target="../media/image4.png"/><Relationship Id="rId2" Type="http://schemas.microsoft.com/office/2007/relationships/media" Target="../media/media11.m4a"/><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hyperlink" Target="https://medium.com/berkeleybie/sfgh-ward-86-hiv-clinic-49f951604f87" TargetMode="External"/><Relationship Id="rId5" Type="http://schemas.openxmlformats.org/officeDocument/2006/relationships/image" Target="../media/image15.tif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4.png"/><Relationship Id="rId5" Type="http://schemas.openxmlformats.org/officeDocument/2006/relationships/hyperlink" Target="mailto:madellena.conte@gmail.com" TargetMode="Externa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6.m4a"/><Relationship Id="rId7" Type="http://schemas.openxmlformats.org/officeDocument/2006/relationships/image" Target="../media/image8.png"/><Relationship Id="rId2" Type="http://schemas.microsoft.com/office/2007/relationships/media" Target="../media/media6.m4a"/><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6.xml"/><Relationship Id="rId10" Type="http://schemas.openxmlformats.org/officeDocument/2006/relationships/image" Target="../media/image4.png"/><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7.m4a"/><Relationship Id="rId7" Type="http://schemas.openxmlformats.org/officeDocument/2006/relationships/image" Target="../media/image12.png"/><Relationship Id="rId2" Type="http://schemas.microsoft.com/office/2007/relationships/media" Target="../media/media7.m4a"/><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240202" y="2091560"/>
            <a:ext cx="5964246" cy="1847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latin typeface="Montserrat" panose="00000500000000000000" pitchFamily="2" charset="0"/>
                <a:ea typeface="+mj-ea"/>
                <a:cs typeface="Arial" panose="020B0604020202020204" pitchFamily="34" charset="0"/>
              </a:defRPr>
            </a:lvl1pPr>
          </a:lstStyle>
          <a:p>
            <a:r>
              <a:rPr lang="en-US" dirty="0">
                <a:solidFill>
                  <a:schemeClr val="tx1"/>
                </a:solidFill>
              </a:rPr>
              <a:t>Understanding preferences for HIV care among patients experiencing homelessness in San Francisco</a:t>
            </a:r>
            <a:endParaRPr lang="en-GB" dirty="0">
              <a:solidFill>
                <a:schemeClr val="tx1"/>
              </a:solidFill>
            </a:endParaRPr>
          </a:p>
          <a:p>
            <a:r>
              <a:rPr lang="en-US" sz="1800" dirty="0" err="1">
                <a:solidFill>
                  <a:schemeClr val="tx1"/>
                </a:solidFill>
                <a:latin typeface="Montserrat Medium" panose="00000600000000000000" pitchFamily="50" charset="0"/>
              </a:rPr>
              <a:t>Madellena</a:t>
            </a:r>
            <a:r>
              <a:rPr lang="en-US" sz="1800" dirty="0">
                <a:solidFill>
                  <a:schemeClr val="tx1"/>
                </a:solidFill>
                <a:latin typeface="Montserrat Medium" panose="00000600000000000000" pitchFamily="50" charset="0"/>
              </a:rPr>
              <a:t> Conte</a:t>
            </a:r>
            <a:endParaRPr lang="en-GB" sz="1800" dirty="0">
              <a:solidFill>
                <a:schemeClr val="tx1"/>
              </a:solidFill>
              <a:latin typeface="Montserrat Medium" panose="00000600000000000000" pitchFamily="50" charset="0"/>
            </a:endParaRPr>
          </a:p>
        </p:txBody>
      </p:sp>
      <p:pic>
        <p:nvPicPr>
          <p:cNvPr id="2" name="Recorded Sound" descr="Recorded Sound">
            <a:hlinkClick r:id="" action="ppaction://media"/>
            <a:extLst>
              <a:ext uri="{FF2B5EF4-FFF2-40B4-BE49-F238E27FC236}">
                <a16:creationId xmlns:a16="http://schemas.microsoft.com/office/drawing/2014/main" id="{405D52AD-9C59-E641-8591-6B5A084754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4448" y="5790514"/>
            <a:ext cx="812800" cy="812800"/>
          </a:xfrm>
          <a:prstGeom prst="rect">
            <a:avLst/>
          </a:prstGeom>
        </p:spPr>
      </p:pic>
    </p:spTree>
    <p:extLst>
      <p:ext uri="{BB962C8B-B14F-4D97-AF65-F5344CB8AC3E}">
        <p14:creationId xmlns:p14="http://schemas.microsoft.com/office/powerpoint/2010/main" val="3572562600"/>
      </p:ext>
    </p:extLst>
  </p:cSld>
  <p:clrMapOvr>
    <a:masterClrMapping/>
  </p:clrMapOvr>
  <mc:AlternateContent xmlns:mc="http://schemas.openxmlformats.org/markup-compatibility/2006" xmlns:p14="http://schemas.microsoft.com/office/powerpoint/2010/main">
    <mc:Choice Requires="p14">
      <p:transition spd="slow" p14:dur="2000" advTm="10800"/>
    </mc:Choice>
    <mc:Fallback xmlns="">
      <p:transition spd="slow" advTm="10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6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3ADE-D99E-5241-87B6-0A653486FCAB}"/>
              </a:ext>
            </a:extLst>
          </p:cNvPr>
          <p:cNvSpPr>
            <a:spLocks noGrp="1"/>
          </p:cNvSpPr>
          <p:nvPr>
            <p:ph type="title"/>
          </p:nvPr>
        </p:nvSpPr>
        <p:spPr/>
        <p:txBody>
          <a:bodyPr>
            <a:normAutofit/>
          </a:bodyPr>
          <a:lstStyle/>
          <a:p>
            <a:r>
              <a:rPr lang="en-US" sz="2800" dirty="0"/>
              <a:t>Participant demographic and clinical information </a:t>
            </a:r>
            <a:endParaRPr lang="en-US" sz="2500" dirty="0"/>
          </a:p>
        </p:txBody>
      </p:sp>
      <p:sp>
        <p:nvSpPr>
          <p:cNvPr id="4" name="TextBox 3">
            <a:extLst>
              <a:ext uri="{FF2B5EF4-FFF2-40B4-BE49-F238E27FC236}">
                <a16:creationId xmlns:a16="http://schemas.microsoft.com/office/drawing/2014/main" id="{2AB03AAF-BCBC-8749-ACD7-82FF0258DB90}"/>
              </a:ext>
            </a:extLst>
          </p:cNvPr>
          <p:cNvSpPr txBox="1"/>
          <p:nvPr/>
        </p:nvSpPr>
        <p:spPr>
          <a:xfrm>
            <a:off x="311946" y="1297229"/>
            <a:ext cx="2979894" cy="477054"/>
          </a:xfrm>
          <a:prstGeom prst="rect">
            <a:avLst/>
          </a:prstGeom>
          <a:noFill/>
          <a:ln>
            <a:solidFill>
              <a:schemeClr val="tx1"/>
            </a:solidFill>
          </a:ln>
        </p:spPr>
        <p:txBody>
          <a:bodyPr wrap="square" rtlCol="0">
            <a:spAutoFit/>
          </a:bodyPr>
          <a:lstStyle/>
          <a:p>
            <a:r>
              <a:rPr lang="en-US" sz="2500" dirty="0"/>
              <a:t>242 patients referred</a:t>
            </a:r>
          </a:p>
        </p:txBody>
      </p:sp>
      <p:cxnSp>
        <p:nvCxnSpPr>
          <p:cNvPr id="6" name="Google Shape;549;g5dd178685d_0_472">
            <a:extLst>
              <a:ext uri="{FF2B5EF4-FFF2-40B4-BE49-F238E27FC236}">
                <a16:creationId xmlns:a16="http://schemas.microsoft.com/office/drawing/2014/main" id="{EF4178AE-BA7D-5C4C-943E-75BE446A8676}"/>
              </a:ext>
            </a:extLst>
          </p:cNvPr>
          <p:cNvCxnSpPr>
            <a:cxnSpLocks/>
            <a:stCxn id="4" idx="2"/>
            <a:endCxn id="16" idx="0"/>
          </p:cNvCxnSpPr>
          <p:nvPr/>
        </p:nvCxnSpPr>
        <p:spPr>
          <a:xfrm>
            <a:off x="1801893" y="1774283"/>
            <a:ext cx="0" cy="3083582"/>
          </a:xfrm>
          <a:prstGeom prst="straightConnector1">
            <a:avLst/>
          </a:prstGeom>
          <a:noFill/>
          <a:ln w="76200" cap="flat" cmpd="sng">
            <a:solidFill>
              <a:schemeClr val="dk2"/>
            </a:solidFill>
            <a:prstDash val="solid"/>
            <a:round/>
            <a:headEnd type="none" w="med" len="med"/>
            <a:tailEnd type="stealth" w="med" len="med"/>
          </a:ln>
        </p:spPr>
      </p:cxnSp>
      <p:sp>
        <p:nvSpPr>
          <p:cNvPr id="14" name="TextBox 13">
            <a:extLst>
              <a:ext uri="{FF2B5EF4-FFF2-40B4-BE49-F238E27FC236}">
                <a16:creationId xmlns:a16="http://schemas.microsoft.com/office/drawing/2014/main" id="{E404C7A0-5284-3440-92BF-FE4E3596EC91}"/>
              </a:ext>
            </a:extLst>
          </p:cNvPr>
          <p:cNvSpPr txBox="1"/>
          <p:nvPr/>
        </p:nvSpPr>
        <p:spPr>
          <a:xfrm>
            <a:off x="3217706" y="2998111"/>
            <a:ext cx="2772427" cy="861774"/>
          </a:xfrm>
          <a:prstGeom prst="rect">
            <a:avLst/>
          </a:prstGeom>
          <a:noFill/>
          <a:ln>
            <a:solidFill>
              <a:schemeClr val="tx1"/>
            </a:solidFill>
          </a:ln>
        </p:spPr>
        <p:txBody>
          <a:bodyPr wrap="square" rtlCol="0">
            <a:spAutoFit/>
          </a:bodyPr>
          <a:lstStyle/>
          <a:p>
            <a:r>
              <a:rPr lang="en-US" sz="2500" dirty="0"/>
              <a:t>192 did not meet enrollment criteria </a:t>
            </a:r>
          </a:p>
        </p:txBody>
      </p:sp>
      <p:cxnSp>
        <p:nvCxnSpPr>
          <p:cNvPr id="15" name="Google Shape;549;g5dd178685d_0_472">
            <a:extLst>
              <a:ext uri="{FF2B5EF4-FFF2-40B4-BE49-F238E27FC236}">
                <a16:creationId xmlns:a16="http://schemas.microsoft.com/office/drawing/2014/main" id="{29720114-3AB1-D64B-9E5B-0EEC3E9E347E}"/>
              </a:ext>
            </a:extLst>
          </p:cNvPr>
          <p:cNvCxnSpPr>
            <a:cxnSpLocks/>
          </p:cNvCxnSpPr>
          <p:nvPr/>
        </p:nvCxnSpPr>
        <p:spPr>
          <a:xfrm>
            <a:off x="1801893" y="3428998"/>
            <a:ext cx="1386214" cy="0"/>
          </a:xfrm>
          <a:prstGeom prst="straightConnector1">
            <a:avLst/>
          </a:prstGeom>
          <a:noFill/>
          <a:ln w="76200" cap="flat" cmpd="sng">
            <a:solidFill>
              <a:schemeClr val="dk2"/>
            </a:solidFill>
            <a:prstDash val="solid"/>
            <a:round/>
            <a:headEnd type="none" w="med" len="med"/>
            <a:tailEnd type="stealth" w="med" len="med"/>
          </a:ln>
        </p:spPr>
      </p:cxnSp>
      <p:sp>
        <p:nvSpPr>
          <p:cNvPr id="16" name="TextBox 15">
            <a:extLst>
              <a:ext uri="{FF2B5EF4-FFF2-40B4-BE49-F238E27FC236}">
                <a16:creationId xmlns:a16="http://schemas.microsoft.com/office/drawing/2014/main" id="{7EBE00BA-1FA1-DA47-9459-31C00B85BE0B}"/>
              </a:ext>
            </a:extLst>
          </p:cNvPr>
          <p:cNvSpPr txBox="1"/>
          <p:nvPr/>
        </p:nvSpPr>
        <p:spPr>
          <a:xfrm>
            <a:off x="311946" y="4857865"/>
            <a:ext cx="2979894" cy="861774"/>
          </a:xfrm>
          <a:prstGeom prst="rect">
            <a:avLst/>
          </a:prstGeom>
          <a:noFill/>
          <a:ln>
            <a:solidFill>
              <a:schemeClr val="tx1"/>
            </a:solidFill>
          </a:ln>
        </p:spPr>
        <p:txBody>
          <a:bodyPr wrap="square" rtlCol="0">
            <a:spAutoFit/>
          </a:bodyPr>
          <a:lstStyle/>
          <a:p>
            <a:r>
              <a:rPr lang="en-US" sz="2500" dirty="0"/>
              <a:t>65 completed DCEs with eligible patients</a:t>
            </a:r>
          </a:p>
        </p:txBody>
      </p:sp>
      <p:sp>
        <p:nvSpPr>
          <p:cNvPr id="24" name="Oval 23">
            <a:extLst>
              <a:ext uri="{FF2B5EF4-FFF2-40B4-BE49-F238E27FC236}">
                <a16:creationId xmlns:a16="http://schemas.microsoft.com/office/drawing/2014/main" id="{81AF6404-84BE-1542-B9D1-C0C203FC593F}"/>
              </a:ext>
            </a:extLst>
          </p:cNvPr>
          <p:cNvSpPr/>
          <p:nvPr/>
        </p:nvSpPr>
        <p:spPr>
          <a:xfrm>
            <a:off x="258132" y="4765830"/>
            <a:ext cx="617506" cy="5805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7401EC3-6F9B-9647-BEA0-ACB3E0172840}"/>
              </a:ext>
            </a:extLst>
          </p:cNvPr>
          <p:cNvSpPr>
            <a:spLocks noGrp="1"/>
          </p:cNvSpPr>
          <p:nvPr>
            <p:ph sz="half" idx="1"/>
          </p:nvPr>
        </p:nvSpPr>
        <p:spPr>
          <a:xfrm>
            <a:off x="6495260" y="1535756"/>
            <a:ext cx="5384794" cy="3810602"/>
          </a:xfrm>
          <a:ln>
            <a:solidFill>
              <a:schemeClr val="tx1"/>
            </a:solidFill>
          </a:ln>
        </p:spPr>
        <p:txBody>
          <a:bodyPr>
            <a:normAutofit/>
          </a:bodyPr>
          <a:lstStyle/>
          <a:p>
            <a:pPr marL="0" indent="0">
              <a:buNone/>
            </a:pPr>
            <a:r>
              <a:rPr lang="en-US" sz="2500" b="1" dirty="0"/>
              <a:t>Patient Characteristics: N=65</a:t>
            </a:r>
          </a:p>
          <a:p>
            <a:r>
              <a:rPr lang="en-US" sz="2500" dirty="0"/>
              <a:t>61% &gt;40 years-old</a:t>
            </a:r>
          </a:p>
          <a:p>
            <a:r>
              <a:rPr lang="en-US" sz="2500" dirty="0"/>
              <a:t>77% male</a:t>
            </a:r>
          </a:p>
          <a:p>
            <a:r>
              <a:rPr lang="en-US" sz="2500" dirty="0"/>
              <a:t>55% non-white</a:t>
            </a:r>
          </a:p>
          <a:p>
            <a:r>
              <a:rPr lang="en-US" sz="2500" dirty="0"/>
              <a:t>25% heterosexual</a:t>
            </a:r>
          </a:p>
          <a:p>
            <a:r>
              <a:rPr lang="en-US" sz="2500" dirty="0"/>
              <a:t>56% lived outdoors or in emergency housing</a:t>
            </a:r>
          </a:p>
          <a:p>
            <a:r>
              <a:rPr lang="en-US" sz="2500" dirty="0"/>
              <a:t>44% in temporary housing </a:t>
            </a:r>
          </a:p>
        </p:txBody>
      </p:sp>
      <p:pic>
        <p:nvPicPr>
          <p:cNvPr id="5" name="Audio 4">
            <a:hlinkClick r:id="" action="ppaction://media"/>
            <a:extLst>
              <a:ext uri="{FF2B5EF4-FFF2-40B4-BE49-F238E27FC236}">
                <a16:creationId xmlns:a16="http://schemas.microsoft.com/office/drawing/2014/main" id="{7B821177-AFA4-BC42-971B-CF73ACE0EC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63380710"/>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638B-F142-C648-AD08-F60D5F20D133}"/>
              </a:ext>
            </a:extLst>
          </p:cNvPr>
          <p:cNvSpPr>
            <a:spLocks noGrp="1"/>
          </p:cNvSpPr>
          <p:nvPr>
            <p:ph type="title"/>
          </p:nvPr>
        </p:nvSpPr>
        <p:spPr/>
        <p:txBody>
          <a:bodyPr>
            <a:normAutofit/>
          </a:bodyPr>
          <a:lstStyle/>
          <a:p>
            <a:r>
              <a:rPr lang="en-US" sz="3000" dirty="0"/>
              <a:t>Relative Utilities of Clinic Attributes</a:t>
            </a:r>
          </a:p>
        </p:txBody>
      </p:sp>
      <p:pic>
        <p:nvPicPr>
          <p:cNvPr id="7" name="Content Placeholder 6">
            <a:extLst>
              <a:ext uri="{FF2B5EF4-FFF2-40B4-BE49-F238E27FC236}">
                <a16:creationId xmlns:a16="http://schemas.microsoft.com/office/drawing/2014/main" id="{F84E8515-D745-3A4E-A2AB-35416D32FAE3}"/>
              </a:ext>
            </a:extLst>
          </p:cNvPr>
          <p:cNvPicPr>
            <a:picLocks noGrp="1" noChangeAspect="1"/>
          </p:cNvPicPr>
          <p:nvPr>
            <p:ph idx="1"/>
          </p:nvPr>
        </p:nvPicPr>
        <p:blipFill>
          <a:blip r:embed="rId6"/>
          <a:stretch>
            <a:fillRect/>
          </a:stretch>
        </p:blipFill>
        <p:spPr>
          <a:xfrm>
            <a:off x="1150232" y="1100668"/>
            <a:ext cx="9891535" cy="5448830"/>
          </a:xfrm>
          <a:prstGeom prst="rect">
            <a:avLst/>
          </a:prstGeom>
        </p:spPr>
      </p:pic>
      <p:sp>
        <p:nvSpPr>
          <p:cNvPr id="3" name="TextBox 2">
            <a:extLst>
              <a:ext uri="{FF2B5EF4-FFF2-40B4-BE49-F238E27FC236}">
                <a16:creationId xmlns:a16="http://schemas.microsoft.com/office/drawing/2014/main" id="{0170BEF7-F716-594A-B794-3C2CF321ABAC}"/>
              </a:ext>
            </a:extLst>
          </p:cNvPr>
          <p:cNvSpPr txBox="1"/>
          <p:nvPr/>
        </p:nvSpPr>
        <p:spPr>
          <a:xfrm>
            <a:off x="1996440" y="1331640"/>
            <a:ext cx="9045327" cy="1838280"/>
          </a:xfrm>
          <a:prstGeom prst="rect">
            <a:avLst/>
          </a:prstGeom>
          <a:noFill/>
          <a:ln w="38100">
            <a:solidFill>
              <a:srgbClr val="FF0000"/>
            </a:solidFill>
          </a:ln>
        </p:spPr>
        <p:txBody>
          <a:bodyPr wrap="square" rtlCol="0">
            <a:spAutoFit/>
          </a:bodyPr>
          <a:lstStyle/>
          <a:p>
            <a:endParaRPr lang="en-US" dirty="0"/>
          </a:p>
        </p:txBody>
      </p:sp>
      <p:pic>
        <p:nvPicPr>
          <p:cNvPr id="4" name="Recorded Sound" descr="Recorded Sound">
            <a:hlinkClick r:id="" action="ppaction://media"/>
            <a:extLst>
              <a:ext uri="{FF2B5EF4-FFF2-40B4-BE49-F238E27FC236}">
                <a16:creationId xmlns:a16="http://schemas.microsoft.com/office/drawing/2014/main" id="{7ED86BBB-AE52-FF4C-9052-CC81789769A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175999" y="5856560"/>
            <a:ext cx="812800" cy="812800"/>
          </a:xfrm>
          <a:prstGeom prst="rect">
            <a:avLst/>
          </a:prstGeom>
        </p:spPr>
      </p:pic>
    </p:spTree>
    <p:custDataLst>
      <p:tags r:id="rId1"/>
    </p:custDataLst>
    <p:extLst>
      <p:ext uri="{BB962C8B-B14F-4D97-AF65-F5344CB8AC3E}">
        <p14:creationId xmlns:p14="http://schemas.microsoft.com/office/powerpoint/2010/main" val="2743103546"/>
      </p:ext>
    </p:extLst>
  </p:cSld>
  <p:clrMapOvr>
    <a:masterClrMapping/>
  </p:clrMapOvr>
  <mc:AlternateContent xmlns:mc="http://schemas.openxmlformats.org/markup-compatibility/2006">
    <mc:Choice xmlns:p14="http://schemas.microsoft.com/office/powerpoint/2010/main" Requires="p14">
      <p:transition spd="slow" p14:dur="2000" advTm="18590"/>
    </mc:Choice>
    <mc:Fallback>
      <p:transition spd="slow" advTm="18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85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DBFE8-98B5-704D-B460-2DA7BA57AD69}"/>
              </a:ext>
            </a:extLst>
          </p:cNvPr>
          <p:cNvSpPr>
            <a:spLocks noGrp="1"/>
          </p:cNvSpPr>
          <p:nvPr>
            <p:ph type="title"/>
          </p:nvPr>
        </p:nvSpPr>
        <p:spPr/>
        <p:txBody>
          <a:bodyPr>
            <a:normAutofit/>
          </a:bodyPr>
          <a:lstStyle/>
          <a:p>
            <a:r>
              <a:rPr lang="en-US" sz="3000" dirty="0"/>
              <a:t>Key Findings and Limitations</a:t>
            </a:r>
          </a:p>
        </p:txBody>
      </p:sp>
      <p:sp>
        <p:nvSpPr>
          <p:cNvPr id="3" name="Content Placeholder 2">
            <a:extLst>
              <a:ext uri="{FF2B5EF4-FFF2-40B4-BE49-F238E27FC236}">
                <a16:creationId xmlns:a16="http://schemas.microsoft.com/office/drawing/2014/main" id="{474E4DC9-EAB3-7A4B-8A50-0EACDBFC4951}"/>
              </a:ext>
            </a:extLst>
          </p:cNvPr>
          <p:cNvSpPr>
            <a:spLocks noGrp="1"/>
          </p:cNvSpPr>
          <p:nvPr>
            <p:ph idx="1"/>
          </p:nvPr>
        </p:nvSpPr>
        <p:spPr>
          <a:xfrm>
            <a:off x="260888" y="1600202"/>
            <a:ext cx="5638800" cy="4525963"/>
          </a:xfrm>
          <a:ln>
            <a:solidFill>
              <a:schemeClr val="tx1"/>
            </a:solidFill>
          </a:ln>
        </p:spPr>
        <p:txBody>
          <a:bodyPr>
            <a:normAutofit/>
          </a:bodyPr>
          <a:lstStyle/>
          <a:p>
            <a:pPr marL="0" indent="0">
              <a:buNone/>
            </a:pPr>
            <a:r>
              <a:rPr lang="en-US" sz="2600" b="1" dirty="0"/>
              <a:t>Key Findings:</a:t>
            </a:r>
            <a:endParaRPr lang="en-US" sz="2600" dirty="0"/>
          </a:p>
          <a:p>
            <a:r>
              <a:rPr lang="en-US" sz="2600" dirty="0"/>
              <a:t>People living with HIV (PLWH) who experience homelessness were willing </a:t>
            </a:r>
            <a:r>
              <a:rPr lang="en-US" sz="2600" dirty="0">
                <a:solidFill>
                  <a:schemeClr val="tx1"/>
                </a:solidFill>
              </a:rPr>
              <a:t>to</a:t>
            </a:r>
            <a:r>
              <a:rPr lang="en-US" sz="2600" dirty="0">
                <a:solidFill>
                  <a:srgbClr val="FF0000"/>
                </a:solidFill>
              </a:rPr>
              <a:t> trade the possibility for financial gain </a:t>
            </a:r>
            <a:r>
              <a:rPr lang="en-US" sz="2600" dirty="0"/>
              <a:t>to go to a clinic with: </a:t>
            </a:r>
          </a:p>
          <a:p>
            <a:pPr marL="457200" lvl="1" indent="0">
              <a:buNone/>
            </a:pPr>
            <a:r>
              <a:rPr lang="en-US" sz="2600" dirty="0"/>
              <a:t>1. </a:t>
            </a:r>
            <a:r>
              <a:rPr lang="en-US" sz="2600" dirty="0">
                <a:solidFill>
                  <a:srgbClr val="FF0000"/>
                </a:solidFill>
              </a:rPr>
              <a:t>providers who know them as a person </a:t>
            </a:r>
            <a:r>
              <a:rPr lang="en-US" sz="2600" dirty="0"/>
              <a:t>($32.79)</a:t>
            </a:r>
          </a:p>
          <a:p>
            <a:pPr marL="457200" lvl="1" indent="0">
              <a:buNone/>
            </a:pPr>
            <a:r>
              <a:rPr lang="en-US" sz="2600" dirty="0"/>
              <a:t>2. </a:t>
            </a:r>
            <a:r>
              <a:rPr lang="en-US" sz="2600" dirty="0">
                <a:solidFill>
                  <a:srgbClr val="FF0000"/>
                </a:solidFill>
              </a:rPr>
              <a:t>drop-in appointments </a:t>
            </a:r>
            <a:r>
              <a:rPr lang="en-US" sz="2600" dirty="0"/>
              <a:t>($11.45)</a:t>
            </a:r>
          </a:p>
          <a:p>
            <a:pPr marL="457200" lvl="1" indent="0">
              <a:buNone/>
            </a:pPr>
            <a:endParaRPr lang="en-US" sz="2600" dirty="0"/>
          </a:p>
        </p:txBody>
      </p:sp>
      <p:sp>
        <p:nvSpPr>
          <p:cNvPr id="4" name="Content Placeholder 2">
            <a:extLst>
              <a:ext uri="{FF2B5EF4-FFF2-40B4-BE49-F238E27FC236}">
                <a16:creationId xmlns:a16="http://schemas.microsoft.com/office/drawing/2014/main" id="{E472FC1B-C779-B64E-8134-47BD7897E541}"/>
              </a:ext>
            </a:extLst>
          </p:cNvPr>
          <p:cNvSpPr txBox="1">
            <a:spLocks/>
          </p:cNvSpPr>
          <p:nvPr/>
        </p:nvSpPr>
        <p:spPr>
          <a:xfrm>
            <a:off x="6292312" y="1600202"/>
            <a:ext cx="5638800" cy="4525963"/>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b="0" kern="1200">
                <a:solidFill>
                  <a:srgbClr val="292929"/>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292929"/>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292929"/>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292929"/>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292929"/>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b="1" dirty="0"/>
              <a:t>Limitations: </a:t>
            </a:r>
          </a:p>
          <a:p>
            <a:r>
              <a:rPr lang="en-US" sz="2600" dirty="0"/>
              <a:t>Stated preferences, not actual behavior</a:t>
            </a:r>
          </a:p>
          <a:p>
            <a:r>
              <a:rPr lang="en-US" sz="2600" dirty="0"/>
              <a:t>Implicit bias based on pictorial examples</a:t>
            </a:r>
          </a:p>
          <a:p>
            <a:r>
              <a:rPr lang="en-US" sz="2600" dirty="0"/>
              <a:t>Sampling likely focused on patients who are somewhat engaged with clinic staff</a:t>
            </a:r>
          </a:p>
          <a:p>
            <a:r>
              <a:rPr lang="en-US" sz="2600" dirty="0"/>
              <a:t>Limited perspectives from cisgender women </a:t>
            </a:r>
          </a:p>
        </p:txBody>
      </p:sp>
      <p:pic>
        <p:nvPicPr>
          <p:cNvPr id="5" name="Recorded Sound" descr="Recorded Sound">
            <a:hlinkClick r:id="" action="ppaction://media"/>
            <a:extLst>
              <a:ext uri="{FF2B5EF4-FFF2-40B4-BE49-F238E27FC236}">
                <a16:creationId xmlns:a16="http://schemas.microsoft.com/office/drawing/2014/main" id="{44B425DB-41EA-9843-8F57-729C4E3083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8312" y="5856560"/>
            <a:ext cx="812800" cy="812800"/>
          </a:xfrm>
          <a:prstGeom prst="rect">
            <a:avLst/>
          </a:prstGeom>
        </p:spPr>
      </p:pic>
    </p:spTree>
    <p:extLst>
      <p:ext uri="{BB962C8B-B14F-4D97-AF65-F5344CB8AC3E}">
        <p14:creationId xmlns:p14="http://schemas.microsoft.com/office/powerpoint/2010/main" val="1050453791"/>
      </p:ext>
    </p:extLst>
  </p:cSld>
  <p:clrMapOvr>
    <a:masterClrMapping/>
  </p:clrMapOvr>
  <mc:AlternateContent xmlns:mc="http://schemas.openxmlformats.org/markup-compatibility/2006" xmlns:p14="http://schemas.microsoft.com/office/powerpoint/2010/main">
    <mc:Choice Requires="p14">
      <p:transition spd="slow" p14:dur="2000" advTm="49000"/>
    </mc:Choice>
    <mc:Fallback xmlns="">
      <p:transition spd="slow" advTm="4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3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C4F553-9250-7C48-A62A-CC020EF32885}"/>
              </a:ext>
            </a:extLst>
          </p:cNvPr>
          <p:cNvSpPr>
            <a:spLocks noGrp="1"/>
          </p:cNvSpPr>
          <p:nvPr>
            <p:ph sz="half" idx="1"/>
          </p:nvPr>
        </p:nvSpPr>
        <p:spPr>
          <a:xfrm>
            <a:off x="152400" y="1134136"/>
            <a:ext cx="5384800" cy="5226871"/>
          </a:xfrm>
        </p:spPr>
        <p:txBody>
          <a:bodyPr>
            <a:normAutofit/>
          </a:bodyPr>
          <a:lstStyle/>
          <a:p>
            <a:r>
              <a:rPr lang="en-US" sz="2700" dirty="0"/>
              <a:t>This is the first study to characterize preferences of people living with HIV experiencing HUH</a:t>
            </a:r>
          </a:p>
          <a:p>
            <a:endParaRPr lang="en-US" sz="2700" dirty="0"/>
          </a:p>
          <a:p>
            <a:r>
              <a:rPr lang="en-US" sz="2700" dirty="0"/>
              <a:t>PLWH experiencing HUH strongly preferred having providers that know them as a person</a:t>
            </a:r>
          </a:p>
          <a:p>
            <a:endParaRPr lang="en-US" sz="2700" dirty="0"/>
          </a:p>
          <a:p>
            <a:r>
              <a:rPr lang="en-US" sz="2700" dirty="0"/>
              <a:t>Further research is needed to understand how patients define patient-centeredness</a:t>
            </a:r>
          </a:p>
        </p:txBody>
      </p:sp>
      <p:pic>
        <p:nvPicPr>
          <p:cNvPr id="6" name="Picture 5">
            <a:extLst>
              <a:ext uri="{FF2B5EF4-FFF2-40B4-BE49-F238E27FC236}">
                <a16:creationId xmlns:a16="http://schemas.microsoft.com/office/drawing/2014/main" id="{9ED3095A-6E30-514A-87B5-440AB38B4D54}"/>
              </a:ext>
            </a:extLst>
          </p:cNvPr>
          <p:cNvPicPr>
            <a:picLocks noChangeAspect="1"/>
          </p:cNvPicPr>
          <p:nvPr/>
        </p:nvPicPr>
        <p:blipFill>
          <a:blip r:embed="rId5"/>
          <a:stretch>
            <a:fillRect/>
          </a:stretch>
        </p:blipFill>
        <p:spPr>
          <a:xfrm>
            <a:off x="7127424" y="628427"/>
            <a:ext cx="5064576" cy="5923861"/>
          </a:xfrm>
          <a:prstGeom prst="rect">
            <a:avLst/>
          </a:prstGeom>
        </p:spPr>
      </p:pic>
      <p:sp>
        <p:nvSpPr>
          <p:cNvPr id="2" name="Title 1">
            <a:extLst>
              <a:ext uri="{FF2B5EF4-FFF2-40B4-BE49-F238E27FC236}">
                <a16:creationId xmlns:a16="http://schemas.microsoft.com/office/drawing/2014/main" id="{31C5E847-5EC1-6549-ACE6-FEDD55D8607F}"/>
              </a:ext>
            </a:extLst>
          </p:cNvPr>
          <p:cNvSpPr>
            <a:spLocks noGrp="1"/>
          </p:cNvSpPr>
          <p:nvPr>
            <p:ph type="title"/>
          </p:nvPr>
        </p:nvSpPr>
        <p:spPr>
          <a:xfrm>
            <a:off x="609600" y="178129"/>
            <a:ext cx="10972800" cy="725760"/>
          </a:xfrm>
        </p:spPr>
        <p:txBody>
          <a:bodyPr>
            <a:normAutofit/>
          </a:bodyPr>
          <a:lstStyle/>
          <a:p>
            <a:r>
              <a:rPr lang="en-US" sz="3000" dirty="0"/>
              <a:t>Implications</a:t>
            </a:r>
          </a:p>
        </p:txBody>
      </p:sp>
      <p:pic>
        <p:nvPicPr>
          <p:cNvPr id="7" name="Recorded Sound" descr="Recorded Sound">
            <a:hlinkClick r:id="" action="ppaction://media"/>
            <a:extLst>
              <a:ext uri="{FF2B5EF4-FFF2-40B4-BE49-F238E27FC236}">
                <a16:creationId xmlns:a16="http://schemas.microsoft.com/office/drawing/2014/main" id="{7EE3B0F4-FB57-4147-9BF0-3E65C6FE53F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954607"/>
            <a:ext cx="812800" cy="812800"/>
          </a:xfrm>
          <a:prstGeom prst="rect">
            <a:avLst/>
          </a:prstGeom>
        </p:spPr>
      </p:pic>
      <p:sp>
        <p:nvSpPr>
          <p:cNvPr id="8" name="Google Shape;515;g5dd178685d_0_1">
            <a:extLst>
              <a:ext uri="{FF2B5EF4-FFF2-40B4-BE49-F238E27FC236}">
                <a16:creationId xmlns:a16="http://schemas.microsoft.com/office/drawing/2014/main" id="{3A8EEF17-72E5-214E-B0E9-9A995B97BFB0}"/>
              </a:ext>
            </a:extLst>
          </p:cNvPr>
          <p:cNvSpPr txBox="1">
            <a:spLocks/>
          </p:cNvSpPr>
          <p:nvPr/>
        </p:nvSpPr>
        <p:spPr>
          <a:xfrm>
            <a:off x="62752" y="6552288"/>
            <a:ext cx="11113247" cy="269660"/>
          </a:xfrm>
          <a:prstGeom prst="rect">
            <a:avLst/>
          </a:prstGeom>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Arial" panose="020B0604020202020204" pitchFamily="34" charset="0"/>
                <a:cs typeface="Arial" panose="020B0604020202020204" pitchFamily="34" charset="0"/>
              </a:rPr>
              <a:t>Source: Shumway et al. </a:t>
            </a:r>
            <a:r>
              <a:rPr lang="en-US" sz="1100" i="1" dirty="0">
                <a:latin typeface="Arial" panose="020B0604020202020204" pitchFamily="34" charset="0"/>
                <a:cs typeface="Arial" panose="020B0604020202020204" pitchFamily="34" charset="0"/>
              </a:rPr>
              <a:t>AIDS Care</a:t>
            </a:r>
            <a:r>
              <a:rPr lang="en-US" sz="1100" dirty="0">
                <a:latin typeface="Arial" panose="020B0604020202020204" pitchFamily="34" charset="0"/>
                <a:cs typeface="Arial" panose="020B0604020202020204" pitchFamily="34" charset="0"/>
              </a:rPr>
              <a:t>, 2019;</a:t>
            </a:r>
            <a:r>
              <a:rPr lang="en-US" sz="1100" dirty="0">
                <a:solidFill>
                  <a:srgbClr val="000000"/>
                </a:solidFill>
                <a:latin typeface="Arial" panose="020B0604020202020204" pitchFamily="34" charset="0"/>
                <a:cs typeface="Arial" panose="020B0604020202020204" pitchFamily="34" charset="0"/>
              </a:rPr>
              <a:t> Johnson et al. </a:t>
            </a:r>
            <a:r>
              <a:rPr lang="en-US" sz="1100" i="1" dirty="0">
                <a:solidFill>
                  <a:srgbClr val="000000"/>
                </a:solidFill>
                <a:latin typeface="Arial" panose="020B0604020202020204" pitchFamily="34" charset="0"/>
                <a:cs typeface="Arial" panose="020B0604020202020204" pitchFamily="34" charset="0"/>
              </a:rPr>
              <a:t>AIDS Patient Care STDs</a:t>
            </a:r>
            <a:r>
              <a:rPr lang="en-US" sz="1100" dirty="0">
                <a:solidFill>
                  <a:srgbClr val="000000"/>
                </a:solidFill>
                <a:latin typeface="Arial" panose="020B0604020202020204" pitchFamily="34" charset="0"/>
                <a:cs typeface="Arial" panose="020B0604020202020204" pitchFamily="34" charset="0"/>
              </a:rPr>
              <a:t>, 2006; Wood et al. </a:t>
            </a:r>
            <a:r>
              <a:rPr lang="en-US" sz="1100" i="1" dirty="0">
                <a:solidFill>
                  <a:srgbClr val="000000"/>
                </a:solidFill>
                <a:latin typeface="Arial" panose="020B0604020202020204" pitchFamily="34" charset="0"/>
                <a:cs typeface="Arial" panose="020B0604020202020204" pitchFamily="34" charset="0"/>
              </a:rPr>
              <a:t>Patient Prefer Adherence</a:t>
            </a:r>
            <a:r>
              <a:rPr lang="en-US" sz="1100" dirty="0">
                <a:solidFill>
                  <a:srgbClr val="000000"/>
                </a:solidFill>
                <a:latin typeface="Arial" panose="020B0604020202020204" pitchFamily="34" charset="0"/>
                <a:cs typeface="Arial" panose="020B0604020202020204" pitchFamily="34" charset="0"/>
              </a:rPr>
              <a:t>, 2018; </a:t>
            </a:r>
            <a:r>
              <a:rPr lang="en-US" sz="1100" dirty="0" err="1">
                <a:solidFill>
                  <a:srgbClr val="000000"/>
                </a:solidFill>
                <a:latin typeface="Arial" panose="020B0604020202020204" pitchFamily="34" charset="0"/>
                <a:cs typeface="Arial" panose="020B0604020202020204" pitchFamily="34" charset="0"/>
              </a:rPr>
              <a:t>Zanolini</a:t>
            </a:r>
            <a:r>
              <a:rPr lang="en-US" sz="1100" dirty="0">
                <a:solidFill>
                  <a:srgbClr val="000000"/>
                </a:solidFill>
                <a:latin typeface="Arial" panose="020B0604020202020204" pitchFamily="34" charset="0"/>
                <a:cs typeface="Arial" panose="020B0604020202020204" pitchFamily="34" charset="0"/>
              </a:rPr>
              <a:t> et al. </a:t>
            </a:r>
            <a:r>
              <a:rPr lang="en-US" sz="1100" i="1" dirty="0">
                <a:solidFill>
                  <a:srgbClr val="000000"/>
                </a:solidFill>
                <a:latin typeface="Arial" panose="020B0604020202020204" pitchFamily="34" charset="0"/>
                <a:cs typeface="Arial" panose="020B0604020202020204" pitchFamily="34" charset="0"/>
              </a:rPr>
              <a:t>PLOS Med</a:t>
            </a:r>
            <a:r>
              <a:rPr lang="en-US" sz="1100" dirty="0">
                <a:solidFill>
                  <a:srgbClr val="000000"/>
                </a:solidFill>
                <a:latin typeface="Arial" panose="020B0604020202020204" pitchFamily="34" charset="0"/>
                <a:cs typeface="Arial" panose="020B0604020202020204" pitchFamily="34" charset="0"/>
              </a:rPr>
              <a:t>, 2018 </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214277"/>
      </p:ext>
    </p:extLst>
  </p:cSld>
  <p:clrMapOvr>
    <a:masterClrMapping/>
  </p:clrMapOvr>
  <mc:AlternateContent xmlns:mc="http://schemas.openxmlformats.org/markup-compatibility/2006" xmlns:p14="http://schemas.microsoft.com/office/powerpoint/2010/main">
    <mc:Choice Requires="p14">
      <p:transition spd="slow" p14:dur="2000" advTm="43380"/>
    </mc:Choice>
    <mc:Fallback xmlns="">
      <p:transition spd="slow" advTm="43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3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9F46-23AA-1A45-8415-22396C5BB4C5}"/>
              </a:ext>
            </a:extLst>
          </p:cNvPr>
          <p:cNvSpPr>
            <a:spLocks noGrp="1"/>
          </p:cNvSpPr>
          <p:nvPr>
            <p:ph type="title"/>
          </p:nvPr>
        </p:nvSpPr>
        <p:spPr/>
        <p:txBody>
          <a:bodyPr>
            <a:normAutofit/>
          </a:bodyPr>
          <a:lstStyle/>
          <a:p>
            <a:r>
              <a:rPr lang="en-US" sz="2500" dirty="0"/>
              <a:t>Acknowledgements</a:t>
            </a:r>
          </a:p>
        </p:txBody>
      </p:sp>
      <p:sp>
        <p:nvSpPr>
          <p:cNvPr id="3" name="Content Placeholder 2">
            <a:extLst>
              <a:ext uri="{FF2B5EF4-FFF2-40B4-BE49-F238E27FC236}">
                <a16:creationId xmlns:a16="http://schemas.microsoft.com/office/drawing/2014/main" id="{9BC98593-6A47-C445-8DCF-EB672A0943B7}"/>
              </a:ext>
            </a:extLst>
          </p:cNvPr>
          <p:cNvSpPr>
            <a:spLocks noGrp="1"/>
          </p:cNvSpPr>
          <p:nvPr>
            <p:ph idx="1"/>
          </p:nvPr>
        </p:nvSpPr>
        <p:spPr>
          <a:xfrm>
            <a:off x="609600" y="898250"/>
            <a:ext cx="5444358" cy="2480437"/>
          </a:xfrm>
        </p:spPr>
        <p:txBody>
          <a:bodyPr>
            <a:normAutofit lnSpcReduction="10000"/>
          </a:bodyPr>
          <a:lstStyle/>
          <a:p>
            <a:pPr marL="0" indent="0">
              <a:buNone/>
            </a:pPr>
            <a:r>
              <a:rPr lang="en-US" dirty="0"/>
              <a:t>Enormous thank you to: </a:t>
            </a:r>
          </a:p>
          <a:p>
            <a:pPr marL="0" indent="0">
              <a:buNone/>
            </a:pPr>
            <a:endParaRPr lang="en-US" dirty="0"/>
          </a:p>
          <a:p>
            <a:r>
              <a:rPr lang="en-US" dirty="0"/>
              <a:t>Asa </a:t>
            </a:r>
            <a:r>
              <a:rPr lang="en-US" dirty="0" err="1"/>
              <a:t>Clemenzi</a:t>
            </a:r>
            <a:r>
              <a:rPr lang="en-US" dirty="0"/>
              <a:t>-Allen, MD, MAS</a:t>
            </a:r>
          </a:p>
          <a:p>
            <a:r>
              <a:rPr lang="en-US" dirty="0"/>
              <a:t>Diane </a:t>
            </a:r>
            <a:r>
              <a:rPr lang="en-US" dirty="0" err="1"/>
              <a:t>Havlir</a:t>
            </a:r>
            <a:r>
              <a:rPr lang="en-US" dirty="0"/>
              <a:t>, MD</a:t>
            </a:r>
          </a:p>
          <a:p>
            <a:r>
              <a:rPr lang="en-US" dirty="0"/>
              <a:t>Monica Gandhi, MD, MPH</a:t>
            </a:r>
          </a:p>
          <a:p>
            <a:r>
              <a:rPr lang="en-US" dirty="0"/>
              <a:t>Ingrid </a:t>
            </a:r>
            <a:r>
              <a:rPr lang="en-US" dirty="0" err="1"/>
              <a:t>Eschun</a:t>
            </a:r>
            <a:r>
              <a:rPr lang="en-US" dirty="0"/>
              <a:t>-Wilson, MD, MSc</a:t>
            </a:r>
          </a:p>
          <a:p>
            <a:r>
              <a:rPr lang="en-US" dirty="0"/>
              <a:t>Elvin </a:t>
            </a:r>
            <a:r>
              <a:rPr lang="en-US" dirty="0" err="1"/>
              <a:t>Geng</a:t>
            </a:r>
            <a:r>
              <a:rPr lang="en-US" dirty="0"/>
              <a:t>, MD, MPH</a:t>
            </a:r>
          </a:p>
          <a:p>
            <a:endParaRPr lang="en-US" dirty="0"/>
          </a:p>
        </p:txBody>
      </p:sp>
      <p:pic>
        <p:nvPicPr>
          <p:cNvPr id="5" name="Picture 4">
            <a:extLst>
              <a:ext uri="{FF2B5EF4-FFF2-40B4-BE49-F238E27FC236}">
                <a16:creationId xmlns:a16="http://schemas.microsoft.com/office/drawing/2014/main" id="{F75E711C-77BC-3346-9037-3F2023D70205}"/>
              </a:ext>
            </a:extLst>
          </p:cNvPr>
          <p:cNvPicPr>
            <a:picLocks noChangeAspect="1"/>
          </p:cNvPicPr>
          <p:nvPr/>
        </p:nvPicPr>
        <p:blipFill>
          <a:blip r:embed="rId5"/>
          <a:stretch>
            <a:fillRect/>
          </a:stretch>
        </p:blipFill>
        <p:spPr>
          <a:xfrm>
            <a:off x="1860331" y="3589605"/>
            <a:ext cx="8124497" cy="2951255"/>
          </a:xfrm>
          <a:prstGeom prst="rect">
            <a:avLst/>
          </a:prstGeom>
        </p:spPr>
      </p:pic>
      <p:sp>
        <p:nvSpPr>
          <p:cNvPr id="6" name="Content Placeholder 2">
            <a:extLst>
              <a:ext uri="{FF2B5EF4-FFF2-40B4-BE49-F238E27FC236}">
                <a16:creationId xmlns:a16="http://schemas.microsoft.com/office/drawing/2014/main" id="{13429DE3-79E8-AF4D-BF65-43EE176F9891}"/>
              </a:ext>
            </a:extLst>
          </p:cNvPr>
          <p:cNvSpPr txBox="1">
            <a:spLocks/>
          </p:cNvSpPr>
          <p:nvPr/>
        </p:nvSpPr>
        <p:spPr>
          <a:xfrm>
            <a:off x="6678010" y="898250"/>
            <a:ext cx="4280338" cy="2055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000" b="0" kern="1200">
                <a:solidFill>
                  <a:srgbClr val="292929"/>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292929"/>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292929"/>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292929"/>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292929"/>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a:p>
            <a:r>
              <a:rPr lang="en-US" dirty="0"/>
              <a:t>Elizabeth Imbert, MD, MPH</a:t>
            </a:r>
          </a:p>
          <a:p>
            <a:r>
              <a:rPr lang="en-US" dirty="0"/>
              <a:t>Matthew D. Hickey, MD</a:t>
            </a:r>
          </a:p>
          <a:p>
            <a:r>
              <a:rPr lang="en-US" dirty="0"/>
              <a:t>Nicole Santos, PhD, MS</a:t>
            </a:r>
          </a:p>
          <a:p>
            <a:r>
              <a:rPr lang="en-US" dirty="0"/>
              <a:t>Alden Blair, PhD, MS</a:t>
            </a:r>
          </a:p>
          <a:p>
            <a:r>
              <a:rPr lang="en-US" dirty="0"/>
              <a:t>Madhavi Dandu, MD, MPH</a:t>
            </a:r>
          </a:p>
          <a:p>
            <a:r>
              <a:rPr lang="en-US" dirty="0"/>
              <a:t>Clinic staff and patients at Ward 86 </a:t>
            </a:r>
          </a:p>
        </p:txBody>
      </p:sp>
      <p:sp>
        <p:nvSpPr>
          <p:cNvPr id="7" name="Google Shape;555;g5dd178685d_0_472">
            <a:extLst>
              <a:ext uri="{FF2B5EF4-FFF2-40B4-BE49-F238E27FC236}">
                <a16:creationId xmlns:a16="http://schemas.microsoft.com/office/drawing/2014/main" id="{A0732D7A-00EE-DD45-9576-4188DCFB0BBB}"/>
              </a:ext>
            </a:extLst>
          </p:cNvPr>
          <p:cNvSpPr txBox="1"/>
          <p:nvPr/>
        </p:nvSpPr>
        <p:spPr>
          <a:xfrm>
            <a:off x="0" y="6555414"/>
            <a:ext cx="7183500" cy="383700"/>
          </a:xfrm>
          <a:prstGeom prst="rect">
            <a:avLst/>
          </a:prstGeom>
          <a:noFill/>
          <a:ln>
            <a:noFill/>
          </a:ln>
        </p:spPr>
        <p:txBody>
          <a:bodyPr spcFirstLastPara="1" wrap="square" lIns="91425" tIns="91425" rIns="91425" bIns="91425" anchor="t" anchorCtr="0">
            <a:noAutofit/>
          </a:bodyPr>
          <a:lstStyle/>
          <a:p>
            <a:pPr>
              <a:buClr>
                <a:srgbClr val="000000"/>
              </a:buClr>
            </a:pPr>
            <a:r>
              <a:rPr lang="en-US" sz="1100" dirty="0">
                <a:solidFill>
                  <a:schemeClr val="dk1"/>
                </a:solidFill>
              </a:rPr>
              <a:t>Photo source: </a:t>
            </a:r>
            <a:r>
              <a:rPr lang="en-US" sz="1100" dirty="0">
                <a:hlinkClick r:id="rId6"/>
              </a:rPr>
              <a:t>https://medium.com/berkeleybie/sfgh-ward-86-hiv-clinic-49f951604f87</a:t>
            </a:r>
            <a:endParaRPr sz="1100" dirty="0">
              <a:solidFill>
                <a:schemeClr val="dk1"/>
              </a:solidFill>
            </a:endParaRPr>
          </a:p>
          <a:p>
            <a:endParaRPr sz="1100" dirty="0"/>
          </a:p>
        </p:txBody>
      </p:sp>
      <p:pic>
        <p:nvPicPr>
          <p:cNvPr id="4" name="Recorded Sound" descr="Recorded Sound">
            <a:hlinkClick r:id="" action="ppaction://media"/>
            <a:extLst>
              <a:ext uri="{FF2B5EF4-FFF2-40B4-BE49-F238E27FC236}">
                <a16:creationId xmlns:a16="http://schemas.microsoft.com/office/drawing/2014/main" id="{D74E4C50-D3EA-2045-9066-C9326EB7690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76000" y="5877342"/>
            <a:ext cx="812800" cy="812800"/>
          </a:xfrm>
          <a:prstGeom prst="rect">
            <a:avLst/>
          </a:prstGeom>
        </p:spPr>
      </p:pic>
    </p:spTree>
    <p:extLst>
      <p:ext uri="{BB962C8B-B14F-4D97-AF65-F5344CB8AC3E}">
        <p14:creationId xmlns:p14="http://schemas.microsoft.com/office/powerpoint/2010/main" val="230328991"/>
      </p:ext>
    </p:extLst>
  </p:cSld>
  <p:clrMapOvr>
    <a:masterClrMapping/>
  </p:clrMapOvr>
  <mc:AlternateContent xmlns:mc="http://schemas.openxmlformats.org/markup-compatibility/2006" xmlns:p14="http://schemas.microsoft.com/office/powerpoint/2010/main">
    <mc:Choice Requires="p14">
      <p:transition spd="slow" p14:dur="2000" advTm="6150"/>
    </mc:Choice>
    <mc:Fallback xmlns="">
      <p:transition spd="slow" advTm="6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4E26-1A5A-BE45-AD30-BEDB805D3991}"/>
              </a:ext>
            </a:extLst>
          </p:cNvPr>
          <p:cNvSpPr>
            <a:spLocks noGrp="1"/>
          </p:cNvSpPr>
          <p:nvPr>
            <p:ph type="title"/>
          </p:nvPr>
        </p:nvSpPr>
        <p:spPr/>
        <p:txBody>
          <a:bodyPr>
            <a:normAutofit/>
          </a:bodyPr>
          <a:lstStyle/>
          <a:p>
            <a:r>
              <a:rPr lang="en-US" sz="3000" dirty="0"/>
              <a:t>For questions, you can contact me at:</a:t>
            </a:r>
          </a:p>
        </p:txBody>
      </p:sp>
      <p:sp>
        <p:nvSpPr>
          <p:cNvPr id="3" name="Content Placeholder 2">
            <a:extLst>
              <a:ext uri="{FF2B5EF4-FFF2-40B4-BE49-F238E27FC236}">
                <a16:creationId xmlns:a16="http://schemas.microsoft.com/office/drawing/2014/main" id="{CA973126-2A1D-6E4F-93C4-D0C65DB5072A}"/>
              </a:ext>
            </a:extLst>
          </p:cNvPr>
          <p:cNvSpPr>
            <a:spLocks noGrp="1"/>
          </p:cNvSpPr>
          <p:nvPr>
            <p:ph idx="1"/>
          </p:nvPr>
        </p:nvSpPr>
        <p:spPr/>
        <p:txBody>
          <a:bodyPr>
            <a:normAutofit/>
          </a:bodyPr>
          <a:lstStyle/>
          <a:p>
            <a:r>
              <a:rPr lang="en-US" sz="3000" dirty="0"/>
              <a:t>Email: </a:t>
            </a:r>
            <a:r>
              <a:rPr lang="en-US" sz="3000" dirty="0">
                <a:hlinkClick r:id="rId5"/>
              </a:rPr>
              <a:t>madellena.conte@gmail.com</a:t>
            </a:r>
            <a:endParaRPr lang="en-US" sz="3000" dirty="0"/>
          </a:p>
          <a:p>
            <a:r>
              <a:rPr lang="en-US" sz="3000" dirty="0"/>
              <a:t>Twitter: @</a:t>
            </a:r>
            <a:r>
              <a:rPr lang="en-US" sz="3000" dirty="0" err="1"/>
              <a:t>MadellenaC</a:t>
            </a:r>
            <a:endParaRPr lang="en-US" sz="3000" dirty="0"/>
          </a:p>
        </p:txBody>
      </p:sp>
      <p:pic>
        <p:nvPicPr>
          <p:cNvPr id="4" name="Recorded Sound" descr="Recorded Sound">
            <a:hlinkClick r:id="" action="ppaction://media"/>
            <a:extLst>
              <a:ext uri="{FF2B5EF4-FFF2-40B4-BE49-F238E27FC236}">
                <a16:creationId xmlns:a16="http://schemas.microsoft.com/office/drawing/2014/main" id="{7DEFB0FC-ED6E-B14D-ABD3-0C449CB044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76000" y="5856560"/>
            <a:ext cx="812800" cy="812800"/>
          </a:xfrm>
          <a:prstGeom prst="rect">
            <a:avLst/>
          </a:prstGeom>
        </p:spPr>
      </p:pic>
    </p:spTree>
    <p:extLst>
      <p:ext uri="{BB962C8B-B14F-4D97-AF65-F5344CB8AC3E}">
        <p14:creationId xmlns:p14="http://schemas.microsoft.com/office/powerpoint/2010/main" val="2805132265"/>
      </p:ext>
    </p:extLst>
  </p:cSld>
  <p:clrMapOvr>
    <a:masterClrMapping/>
  </p:clrMapOvr>
  <mc:AlternateContent xmlns:mc="http://schemas.openxmlformats.org/markup-compatibility/2006" xmlns:p14="http://schemas.microsoft.com/office/powerpoint/2010/main">
    <mc:Choice Requires="p14">
      <p:transition spd="slow" p14:dur="2000" advTm="6020"/>
    </mc:Choice>
    <mc:Fallback xmlns="">
      <p:transition spd="slow" advTm="6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ECB0-47E6-0E49-9A7B-9237B1210478}"/>
              </a:ext>
            </a:extLst>
          </p:cNvPr>
          <p:cNvSpPr>
            <a:spLocks noGrp="1"/>
          </p:cNvSpPr>
          <p:nvPr>
            <p:ph type="title"/>
          </p:nvPr>
        </p:nvSpPr>
        <p:spPr/>
        <p:txBody>
          <a:bodyPr/>
          <a:lstStyle/>
          <a:p>
            <a:r>
              <a:rPr lang="en-US" dirty="0"/>
              <a:t>No conflicts of interest to disclose</a:t>
            </a:r>
          </a:p>
        </p:txBody>
      </p:sp>
      <p:pic>
        <p:nvPicPr>
          <p:cNvPr id="5" name="Audio 4">
            <a:hlinkClick r:id="" action="ppaction://media"/>
            <a:extLst>
              <a:ext uri="{FF2B5EF4-FFF2-40B4-BE49-F238E27FC236}">
                <a16:creationId xmlns:a16="http://schemas.microsoft.com/office/drawing/2014/main" id="{5775FAE2-F2DE-5944-897E-FFE7A11A68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88335930"/>
      </p:ext>
    </p:extLst>
  </p:cSld>
  <p:clrMapOvr>
    <a:masterClrMapping/>
  </p:clrMapOvr>
  <mc:AlternateContent xmlns:mc="http://schemas.openxmlformats.org/markup-compatibility/2006" xmlns:p14="http://schemas.microsoft.com/office/powerpoint/2010/main">
    <mc:Choice Requires="p14">
      <p:transition spd="slow" p14:dur="2000" advTm="3200"/>
    </mc:Choice>
    <mc:Fallback xmlns="">
      <p:transition spd="slow" advTm="3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C928-6C7B-A945-A074-4AB3093FFD18}"/>
              </a:ext>
            </a:extLst>
          </p:cNvPr>
          <p:cNvSpPr>
            <a:spLocks noGrp="1"/>
          </p:cNvSpPr>
          <p:nvPr>
            <p:ph type="title"/>
          </p:nvPr>
        </p:nvSpPr>
        <p:spPr/>
        <p:txBody>
          <a:bodyPr>
            <a:normAutofit/>
          </a:bodyPr>
          <a:lstStyle/>
          <a:p>
            <a:r>
              <a:rPr lang="en-US" sz="2500" dirty="0"/>
              <a:t>Funding</a:t>
            </a:r>
          </a:p>
        </p:txBody>
      </p:sp>
      <p:sp>
        <p:nvSpPr>
          <p:cNvPr id="3" name="Content Placeholder 2">
            <a:extLst>
              <a:ext uri="{FF2B5EF4-FFF2-40B4-BE49-F238E27FC236}">
                <a16:creationId xmlns:a16="http://schemas.microsoft.com/office/drawing/2014/main" id="{FF6CFF2C-BF13-6C40-9EDF-516602523093}"/>
              </a:ext>
            </a:extLst>
          </p:cNvPr>
          <p:cNvSpPr>
            <a:spLocks noGrp="1"/>
          </p:cNvSpPr>
          <p:nvPr>
            <p:ph idx="1"/>
          </p:nvPr>
        </p:nvSpPr>
        <p:spPr/>
        <p:txBody>
          <a:bodyPr>
            <a:normAutofit/>
          </a:bodyPr>
          <a:lstStyle/>
          <a:p>
            <a:endParaRPr lang="en-US" sz="2300" dirty="0"/>
          </a:p>
          <a:p>
            <a:pPr marL="0" indent="0">
              <a:buNone/>
            </a:pPr>
            <a:r>
              <a:rPr lang="en-US" sz="2300" b="1" dirty="0"/>
              <a:t>Direct CFAR Funding Support</a:t>
            </a:r>
          </a:p>
          <a:p>
            <a:r>
              <a:rPr lang="en-US" sz="2300" dirty="0"/>
              <a:t>This research was supported by an Ending the HIV Epidemic Supplemental grant from the National Institutes of Health to the UCSF-Gladstone Center for AIDS Research (P30 AI027763).</a:t>
            </a:r>
          </a:p>
          <a:p>
            <a:pPr marL="0" indent="0">
              <a:buNone/>
            </a:pPr>
            <a:endParaRPr lang="en-US" sz="2300" dirty="0"/>
          </a:p>
          <a:p>
            <a:pPr marL="0" indent="0">
              <a:buNone/>
            </a:pPr>
            <a:r>
              <a:rPr lang="en-US" sz="2300" b="1" dirty="0"/>
              <a:t>Indirect/Partial Funding Support</a:t>
            </a:r>
          </a:p>
          <a:p>
            <a:r>
              <a:rPr lang="en-US" sz="2300" dirty="0"/>
              <a:t>This publication/presentation/grant proposal was made possible with help from an Ending the HIV Epidemic supplement to the UCSF-Gladstone Center for AIDS Research (CFAR), an NIH-funded program (P30 AI027763).</a:t>
            </a:r>
          </a:p>
          <a:p>
            <a:endParaRPr lang="en-US" sz="2300" dirty="0"/>
          </a:p>
        </p:txBody>
      </p:sp>
      <p:pic>
        <p:nvPicPr>
          <p:cNvPr id="4" name="Recorded Sound" descr="Recorded Sound">
            <a:hlinkClick r:id="" action="ppaction://media"/>
            <a:extLst>
              <a:ext uri="{FF2B5EF4-FFF2-40B4-BE49-F238E27FC236}">
                <a16:creationId xmlns:a16="http://schemas.microsoft.com/office/drawing/2014/main" id="{08FCE0E4-83B1-5547-A01C-80B30C3082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2218" y="5856560"/>
            <a:ext cx="812800" cy="812800"/>
          </a:xfrm>
          <a:prstGeom prst="rect">
            <a:avLst/>
          </a:prstGeom>
        </p:spPr>
      </p:pic>
    </p:spTree>
    <p:extLst>
      <p:ext uri="{BB962C8B-B14F-4D97-AF65-F5344CB8AC3E}">
        <p14:creationId xmlns:p14="http://schemas.microsoft.com/office/powerpoint/2010/main" val="2230117906"/>
      </p:ext>
    </p:extLst>
  </p:cSld>
  <p:clrMapOvr>
    <a:masterClrMapping/>
  </p:clrMapOvr>
  <mc:AlternateContent xmlns:mc="http://schemas.openxmlformats.org/markup-compatibility/2006" xmlns:p14="http://schemas.microsoft.com/office/powerpoint/2010/main">
    <mc:Choice Requires="p14">
      <p:transition spd="slow" p14:dur="2000" advTm="11100"/>
    </mc:Choice>
    <mc:Fallback xmlns="">
      <p:transition spd="slow" advTm="11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236B-D72D-7645-BDC2-209EB9DEF21B}"/>
              </a:ext>
            </a:extLst>
          </p:cNvPr>
          <p:cNvSpPr>
            <a:spLocks noGrp="1"/>
          </p:cNvSpPr>
          <p:nvPr>
            <p:ph type="title"/>
          </p:nvPr>
        </p:nvSpPr>
        <p:spPr>
          <a:xfrm>
            <a:off x="417916" y="343013"/>
            <a:ext cx="5486400" cy="1221354"/>
          </a:xfrm>
        </p:spPr>
        <p:txBody>
          <a:bodyPr>
            <a:normAutofit/>
          </a:bodyPr>
          <a:lstStyle/>
          <a:p>
            <a:r>
              <a:rPr lang="en-US" sz="2400" dirty="0"/>
              <a:t>Housing instability results in increased acute care utilization</a:t>
            </a:r>
          </a:p>
        </p:txBody>
      </p:sp>
      <p:sp>
        <p:nvSpPr>
          <p:cNvPr id="5" name="Google Shape;515;g5dd178685d_0_1">
            <a:extLst>
              <a:ext uri="{FF2B5EF4-FFF2-40B4-BE49-F238E27FC236}">
                <a16:creationId xmlns:a16="http://schemas.microsoft.com/office/drawing/2014/main" id="{93D691E1-E52B-F343-83D7-381385F2D7B0}"/>
              </a:ext>
            </a:extLst>
          </p:cNvPr>
          <p:cNvSpPr txBox="1">
            <a:spLocks/>
          </p:cNvSpPr>
          <p:nvPr/>
        </p:nvSpPr>
        <p:spPr>
          <a:xfrm>
            <a:off x="89648" y="6514987"/>
            <a:ext cx="8349565" cy="263666"/>
          </a:xfrm>
          <a:prstGeom prst="rect">
            <a:avLst/>
          </a:prstGeom>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Clemenzi</a:t>
            </a:r>
            <a:r>
              <a:rPr lang="en-US" sz="1100" dirty="0">
                <a:latin typeface="Arial" panose="020B0604020202020204" pitchFamily="34" charset="0"/>
                <a:cs typeface="Arial" panose="020B0604020202020204" pitchFamily="34" charset="0"/>
              </a:rPr>
              <a:t>-Allen </a:t>
            </a:r>
            <a:r>
              <a:rPr lang="en-US" sz="1100" dirty="0">
                <a:solidFill>
                  <a:srgbClr val="000000"/>
                </a:solidFill>
                <a:latin typeface="Arial" panose="020B0604020202020204" pitchFamily="34" charset="0"/>
                <a:cs typeface="Arial" panose="020B0604020202020204" pitchFamily="34" charset="0"/>
              </a:rPr>
              <a:t>et al. </a:t>
            </a:r>
            <a:r>
              <a:rPr lang="en-US" sz="1100" i="1" dirty="0">
                <a:latin typeface="Arial" panose="020B0604020202020204" pitchFamily="34" charset="0"/>
                <a:cs typeface="Arial" panose="020B0604020202020204" pitchFamily="34" charset="0"/>
              </a:rPr>
              <a:t>Open Forum Infect Dis</a:t>
            </a:r>
            <a:r>
              <a:rPr lang="en-US" sz="1100" dirty="0">
                <a:solidFill>
                  <a:srgbClr val="000000"/>
                </a:solidFill>
                <a:latin typeface="Arial" panose="020B0604020202020204" pitchFamily="34" charset="0"/>
                <a:cs typeface="Arial" panose="020B0604020202020204" pitchFamily="34" charset="0"/>
              </a:rPr>
              <a:t>, 2019</a:t>
            </a:r>
            <a:endParaRPr lang="en-US" sz="1100" dirty="0">
              <a:latin typeface="Arial" panose="020B0604020202020204" pitchFamily="34" charset="0"/>
              <a:cs typeface="Arial" panose="020B0604020202020204" pitchFamily="34" charset="0"/>
            </a:endParaRPr>
          </a:p>
        </p:txBody>
      </p:sp>
      <p:pic>
        <p:nvPicPr>
          <p:cNvPr id="18" name="Content Placeholder 6">
            <a:extLst>
              <a:ext uri="{FF2B5EF4-FFF2-40B4-BE49-F238E27FC236}">
                <a16:creationId xmlns:a16="http://schemas.microsoft.com/office/drawing/2014/main" id="{1257202F-C75D-DC4B-9DED-52CE0CA0AA9D}"/>
              </a:ext>
            </a:extLst>
          </p:cNvPr>
          <p:cNvPicPr>
            <a:picLocks noChangeAspect="1"/>
          </p:cNvPicPr>
          <p:nvPr/>
        </p:nvPicPr>
        <p:blipFill>
          <a:blip r:embed="rId5"/>
          <a:stretch>
            <a:fillRect/>
          </a:stretch>
        </p:blipFill>
        <p:spPr>
          <a:xfrm>
            <a:off x="1" y="1564367"/>
            <a:ext cx="6053076" cy="4536170"/>
          </a:xfrm>
          <a:prstGeom prst="rect">
            <a:avLst/>
          </a:prstGeom>
        </p:spPr>
      </p:pic>
      <p:pic>
        <p:nvPicPr>
          <p:cNvPr id="3" name="Recorded Sound" descr="Recorded Sound">
            <a:hlinkClick r:id="" action="ppaction://media"/>
            <a:extLst>
              <a:ext uri="{FF2B5EF4-FFF2-40B4-BE49-F238E27FC236}">
                <a16:creationId xmlns:a16="http://schemas.microsoft.com/office/drawing/2014/main" id="{53FA6BA6-3E4C-A240-9550-D3923489C06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48291" y="5954154"/>
            <a:ext cx="812800" cy="812800"/>
          </a:xfrm>
          <a:prstGeom prst="rect">
            <a:avLst/>
          </a:prstGeom>
        </p:spPr>
      </p:pic>
    </p:spTree>
    <p:extLst>
      <p:ext uri="{BB962C8B-B14F-4D97-AF65-F5344CB8AC3E}">
        <p14:creationId xmlns:p14="http://schemas.microsoft.com/office/powerpoint/2010/main" val="4145628183"/>
      </p:ext>
    </p:extLst>
  </p:cSld>
  <p:clrMapOvr>
    <a:masterClrMapping/>
  </p:clrMapOvr>
  <mc:AlternateContent xmlns:mc="http://schemas.openxmlformats.org/markup-compatibility/2006" xmlns:p14="http://schemas.microsoft.com/office/powerpoint/2010/main">
    <mc:Choice Requires="p14">
      <p:transition spd="slow" p14:dur="2000" advTm="20540"/>
    </mc:Choice>
    <mc:Fallback xmlns="">
      <p:transition spd="slow" advTm="20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6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236B-D72D-7645-BDC2-209EB9DEF21B}"/>
              </a:ext>
            </a:extLst>
          </p:cNvPr>
          <p:cNvSpPr>
            <a:spLocks noGrp="1"/>
          </p:cNvSpPr>
          <p:nvPr>
            <p:ph type="title"/>
          </p:nvPr>
        </p:nvSpPr>
        <p:spPr>
          <a:xfrm>
            <a:off x="417916" y="343013"/>
            <a:ext cx="5486400" cy="1221354"/>
          </a:xfrm>
        </p:spPr>
        <p:txBody>
          <a:bodyPr>
            <a:normAutofit/>
          </a:bodyPr>
          <a:lstStyle/>
          <a:p>
            <a:r>
              <a:rPr lang="en-US" sz="2400" dirty="0"/>
              <a:t>Housing instability results in increased acute care utilization</a:t>
            </a:r>
          </a:p>
        </p:txBody>
      </p:sp>
      <p:sp>
        <p:nvSpPr>
          <p:cNvPr id="5" name="Google Shape;515;g5dd178685d_0_1">
            <a:extLst>
              <a:ext uri="{FF2B5EF4-FFF2-40B4-BE49-F238E27FC236}">
                <a16:creationId xmlns:a16="http://schemas.microsoft.com/office/drawing/2014/main" id="{93D691E1-E52B-F343-83D7-381385F2D7B0}"/>
              </a:ext>
            </a:extLst>
          </p:cNvPr>
          <p:cNvSpPr txBox="1">
            <a:spLocks/>
          </p:cNvSpPr>
          <p:nvPr/>
        </p:nvSpPr>
        <p:spPr>
          <a:xfrm>
            <a:off x="89646" y="6514987"/>
            <a:ext cx="9188825" cy="263666"/>
          </a:xfrm>
          <a:prstGeom prst="rect">
            <a:avLst/>
          </a:prstGeom>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pPr>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Clemenzi</a:t>
            </a:r>
            <a:r>
              <a:rPr lang="en-US" sz="1100" dirty="0">
                <a:latin typeface="Arial" panose="020B0604020202020204" pitchFamily="34" charset="0"/>
                <a:cs typeface="Arial" panose="020B0604020202020204" pitchFamily="34" charset="0"/>
              </a:rPr>
              <a:t>-Allen </a:t>
            </a:r>
            <a:r>
              <a:rPr lang="en-US" sz="1100" dirty="0">
                <a:solidFill>
                  <a:srgbClr val="000000"/>
                </a:solidFill>
                <a:latin typeface="Arial" panose="020B0604020202020204" pitchFamily="34" charset="0"/>
                <a:cs typeface="Arial" panose="020B0604020202020204" pitchFamily="34" charset="0"/>
              </a:rPr>
              <a:t>et al. </a:t>
            </a:r>
            <a:r>
              <a:rPr lang="en-US" sz="1100" i="1" dirty="0">
                <a:latin typeface="Arial" panose="020B0604020202020204" pitchFamily="34" charset="0"/>
                <a:cs typeface="Arial" panose="020B0604020202020204" pitchFamily="34" charset="0"/>
              </a:rPr>
              <a:t>Open Forum Infect Dis</a:t>
            </a:r>
            <a:r>
              <a:rPr lang="en-US" sz="1100" dirty="0">
                <a:solidFill>
                  <a:srgbClr val="000000"/>
                </a:solidFill>
                <a:latin typeface="Arial" panose="020B0604020202020204" pitchFamily="34" charset="0"/>
                <a:cs typeface="Arial" panose="020B0604020202020204" pitchFamily="34" charset="0"/>
              </a:rPr>
              <a:t>, 2019 (left); </a:t>
            </a:r>
            <a:r>
              <a:rPr lang="en-US" sz="1100" dirty="0" err="1">
                <a:latin typeface="Arial" panose="020B0604020202020204" pitchFamily="34" charset="0"/>
                <a:cs typeface="Arial" panose="020B0604020202020204" pitchFamily="34" charset="0"/>
              </a:rPr>
              <a:t>Clemenzi</a:t>
            </a:r>
            <a:r>
              <a:rPr lang="en-US" sz="1100" dirty="0">
                <a:latin typeface="Arial" panose="020B0604020202020204" pitchFamily="34" charset="0"/>
                <a:cs typeface="Arial" panose="020B0604020202020204" pitchFamily="34" charset="0"/>
              </a:rPr>
              <a:t>-Allen </a:t>
            </a:r>
            <a:r>
              <a:rPr lang="en-US" sz="1100" dirty="0">
                <a:solidFill>
                  <a:srgbClr val="000000"/>
                </a:solidFill>
                <a:latin typeface="Arial" panose="020B0604020202020204" pitchFamily="34" charset="0"/>
                <a:cs typeface="Arial" panose="020B0604020202020204" pitchFamily="34" charset="0"/>
              </a:rPr>
              <a:t>et al. </a:t>
            </a:r>
            <a:r>
              <a:rPr lang="en-US" sz="1100" i="1" dirty="0">
                <a:latin typeface="Arial" panose="020B0604020202020204" pitchFamily="34" charset="0"/>
                <a:cs typeface="Arial" panose="020B0604020202020204" pitchFamily="34" charset="0"/>
              </a:rPr>
              <a:t>Open Forum Infect Dis</a:t>
            </a:r>
            <a:r>
              <a:rPr lang="en-US" sz="1100" dirty="0">
                <a:solidFill>
                  <a:srgbClr val="000000"/>
                </a:solidFill>
                <a:latin typeface="Arial" panose="020B0604020202020204" pitchFamily="34" charset="0"/>
                <a:cs typeface="Arial" panose="020B0604020202020204" pitchFamily="34" charset="0"/>
              </a:rPr>
              <a:t>, 2018 (right)</a:t>
            </a:r>
            <a:endParaRPr lang="en-US" sz="1100" dirty="0">
              <a:latin typeface="Arial" panose="020B0604020202020204" pitchFamily="34" charset="0"/>
              <a:cs typeface="Arial" panose="020B0604020202020204" pitchFamily="34" charset="0"/>
            </a:endParaRPr>
          </a:p>
        </p:txBody>
      </p:sp>
      <p:pic>
        <p:nvPicPr>
          <p:cNvPr id="9" name="Google Shape;514;g5dd178685d_0_1">
            <a:extLst>
              <a:ext uri="{FF2B5EF4-FFF2-40B4-BE49-F238E27FC236}">
                <a16:creationId xmlns:a16="http://schemas.microsoft.com/office/drawing/2014/main" id="{C3125B66-E464-1D45-A145-59A764E5DE93}"/>
              </a:ext>
            </a:extLst>
          </p:cNvPr>
          <p:cNvPicPr preferRelativeResize="0">
            <a:picLocks/>
          </p:cNvPicPr>
          <p:nvPr/>
        </p:nvPicPr>
        <p:blipFill>
          <a:blip r:embed="rId5">
            <a:alphaModFix/>
          </a:blip>
          <a:stretch>
            <a:fillRect/>
          </a:stretch>
        </p:blipFill>
        <p:spPr>
          <a:xfrm>
            <a:off x="6053076" y="1453138"/>
            <a:ext cx="6138923" cy="4723427"/>
          </a:xfrm>
          <a:prstGeom prst="rect">
            <a:avLst/>
          </a:prstGeom>
          <a:noFill/>
          <a:ln>
            <a:noFill/>
          </a:ln>
        </p:spPr>
      </p:pic>
      <p:pic>
        <p:nvPicPr>
          <p:cNvPr id="18" name="Content Placeholder 6">
            <a:extLst>
              <a:ext uri="{FF2B5EF4-FFF2-40B4-BE49-F238E27FC236}">
                <a16:creationId xmlns:a16="http://schemas.microsoft.com/office/drawing/2014/main" id="{1257202F-C75D-DC4B-9DED-52CE0CA0AA9D}"/>
              </a:ext>
            </a:extLst>
          </p:cNvPr>
          <p:cNvPicPr>
            <a:picLocks noChangeAspect="1"/>
          </p:cNvPicPr>
          <p:nvPr/>
        </p:nvPicPr>
        <p:blipFill>
          <a:blip r:embed="rId6"/>
          <a:stretch>
            <a:fillRect/>
          </a:stretch>
        </p:blipFill>
        <p:spPr>
          <a:xfrm>
            <a:off x="1" y="1564367"/>
            <a:ext cx="6053076" cy="4536170"/>
          </a:xfrm>
          <a:prstGeom prst="rect">
            <a:avLst/>
          </a:prstGeom>
        </p:spPr>
      </p:pic>
      <p:sp>
        <p:nvSpPr>
          <p:cNvPr id="19" name="Title 1">
            <a:extLst>
              <a:ext uri="{FF2B5EF4-FFF2-40B4-BE49-F238E27FC236}">
                <a16:creationId xmlns:a16="http://schemas.microsoft.com/office/drawing/2014/main" id="{D95501E1-1C5E-7F45-B9FF-3AE9B1CC62AD}"/>
              </a:ext>
            </a:extLst>
          </p:cNvPr>
          <p:cNvSpPr txBox="1">
            <a:spLocks/>
          </p:cNvSpPr>
          <p:nvPr/>
        </p:nvSpPr>
        <p:spPr>
          <a:xfrm>
            <a:off x="6287685" y="231784"/>
            <a:ext cx="5486400" cy="12213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b="1" kern="1200">
                <a:solidFill>
                  <a:srgbClr val="E40C3A"/>
                </a:solidFill>
                <a:latin typeface="Montserrat" panose="00000500000000000000" pitchFamily="2" charset="0"/>
                <a:ea typeface="Verdana" panose="020B0604030504040204" pitchFamily="34" charset="0"/>
                <a:cs typeface="Calibri Light" panose="020F0302020204030204" pitchFamily="34" charset="0"/>
              </a:defRPr>
            </a:lvl1pPr>
          </a:lstStyle>
          <a:p>
            <a:r>
              <a:rPr lang="en-US" sz="2400" dirty="0"/>
              <a:t>Homelessness is a barrier to realizing the full benefits of ART</a:t>
            </a:r>
          </a:p>
        </p:txBody>
      </p:sp>
      <p:pic>
        <p:nvPicPr>
          <p:cNvPr id="4" name="Audio 3">
            <a:hlinkClick r:id="" action="ppaction://media"/>
            <a:extLst>
              <a:ext uri="{FF2B5EF4-FFF2-40B4-BE49-F238E27FC236}">
                <a16:creationId xmlns:a16="http://schemas.microsoft.com/office/drawing/2014/main" id="{2A4B7394-53CA-0545-A8C0-C90371AB880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29717886"/>
      </p:ext>
    </p:extLst>
  </p:cSld>
  <p:clrMapOvr>
    <a:masterClrMapping/>
  </p:clrMapOvr>
  <mc:AlternateContent xmlns:mc="http://schemas.openxmlformats.org/markup-compatibility/2006" xmlns:p14="http://schemas.microsoft.com/office/powerpoint/2010/main">
    <mc:Choice Requires="p14">
      <p:transition spd="slow" p14:dur="2000" advTm="11183"/>
    </mc:Choice>
    <mc:Fallback xmlns="">
      <p:transition spd="slow" advTm="11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ECA0-0C48-FF4B-931C-EB1638F71E92}"/>
              </a:ext>
            </a:extLst>
          </p:cNvPr>
          <p:cNvSpPr>
            <a:spLocks noGrp="1"/>
          </p:cNvSpPr>
          <p:nvPr>
            <p:ph type="title"/>
          </p:nvPr>
        </p:nvSpPr>
        <p:spPr>
          <a:xfrm>
            <a:off x="609600" y="457203"/>
            <a:ext cx="10972800" cy="1143000"/>
          </a:xfrm>
        </p:spPr>
        <p:txBody>
          <a:bodyPr>
            <a:normAutofit/>
          </a:bodyPr>
          <a:lstStyle/>
          <a:p>
            <a:r>
              <a:rPr lang="en-US" sz="2400" dirty="0"/>
              <a:t>Strategies to improve outcomes for people living with HIV experiencing homelessness  </a:t>
            </a:r>
          </a:p>
        </p:txBody>
      </p:sp>
      <p:pic>
        <p:nvPicPr>
          <p:cNvPr id="5" name="Picture 4">
            <a:extLst>
              <a:ext uri="{FF2B5EF4-FFF2-40B4-BE49-F238E27FC236}">
                <a16:creationId xmlns:a16="http://schemas.microsoft.com/office/drawing/2014/main" id="{AFDCF10F-4E8D-5047-93CD-5C4A20D7092E}"/>
              </a:ext>
            </a:extLst>
          </p:cNvPr>
          <p:cNvPicPr>
            <a:picLocks noChangeAspect="1"/>
          </p:cNvPicPr>
          <p:nvPr/>
        </p:nvPicPr>
        <p:blipFill>
          <a:blip r:embed="rId6"/>
          <a:stretch>
            <a:fillRect/>
          </a:stretch>
        </p:blipFill>
        <p:spPr>
          <a:xfrm>
            <a:off x="6524624" y="2774489"/>
            <a:ext cx="1098550" cy="1042214"/>
          </a:xfrm>
          <a:prstGeom prst="rect">
            <a:avLst/>
          </a:prstGeom>
        </p:spPr>
      </p:pic>
      <p:pic>
        <p:nvPicPr>
          <p:cNvPr id="7" name="Picture 6">
            <a:extLst>
              <a:ext uri="{FF2B5EF4-FFF2-40B4-BE49-F238E27FC236}">
                <a16:creationId xmlns:a16="http://schemas.microsoft.com/office/drawing/2014/main" id="{ED0126DD-403E-D940-B6A1-0FB44A2893D8}"/>
              </a:ext>
            </a:extLst>
          </p:cNvPr>
          <p:cNvPicPr>
            <a:picLocks noChangeAspect="1"/>
          </p:cNvPicPr>
          <p:nvPr/>
        </p:nvPicPr>
        <p:blipFill>
          <a:blip r:embed="rId7"/>
          <a:stretch>
            <a:fillRect/>
          </a:stretch>
        </p:blipFill>
        <p:spPr>
          <a:xfrm>
            <a:off x="6419848" y="1440329"/>
            <a:ext cx="1318683" cy="1262569"/>
          </a:xfrm>
          <a:prstGeom prst="rect">
            <a:avLst/>
          </a:prstGeom>
        </p:spPr>
      </p:pic>
      <p:pic>
        <p:nvPicPr>
          <p:cNvPr id="8" name="Picture 7">
            <a:extLst>
              <a:ext uri="{FF2B5EF4-FFF2-40B4-BE49-F238E27FC236}">
                <a16:creationId xmlns:a16="http://schemas.microsoft.com/office/drawing/2014/main" id="{236C9DDD-84C3-C549-A4B8-14FAF54C881A}"/>
              </a:ext>
            </a:extLst>
          </p:cNvPr>
          <p:cNvPicPr>
            <a:picLocks noChangeAspect="1"/>
          </p:cNvPicPr>
          <p:nvPr/>
        </p:nvPicPr>
        <p:blipFill>
          <a:blip r:embed="rId8"/>
          <a:stretch>
            <a:fillRect/>
          </a:stretch>
        </p:blipFill>
        <p:spPr>
          <a:xfrm>
            <a:off x="6524624" y="5584423"/>
            <a:ext cx="1308100" cy="952500"/>
          </a:xfrm>
          <a:prstGeom prst="rect">
            <a:avLst/>
          </a:prstGeom>
        </p:spPr>
      </p:pic>
      <p:sp>
        <p:nvSpPr>
          <p:cNvPr id="9" name="TextBox 8">
            <a:extLst>
              <a:ext uri="{FF2B5EF4-FFF2-40B4-BE49-F238E27FC236}">
                <a16:creationId xmlns:a16="http://schemas.microsoft.com/office/drawing/2014/main" id="{C63C3C63-6A05-A247-9557-01EB6B536D57}"/>
              </a:ext>
            </a:extLst>
          </p:cNvPr>
          <p:cNvSpPr txBox="1"/>
          <p:nvPr/>
        </p:nvSpPr>
        <p:spPr>
          <a:xfrm>
            <a:off x="609597" y="5836616"/>
            <a:ext cx="5524016" cy="477054"/>
          </a:xfrm>
          <a:prstGeom prst="rect">
            <a:avLst/>
          </a:prstGeom>
          <a:noFill/>
        </p:spPr>
        <p:txBody>
          <a:bodyPr wrap="square" rtlCol="0">
            <a:spAutoFit/>
          </a:bodyPr>
          <a:lstStyle/>
          <a:p>
            <a:pPr marL="285750" indent="-285750">
              <a:buFont typeface="Arial" panose="020B0604020202020204" pitchFamily="34" charset="0"/>
              <a:buChar char="•"/>
            </a:pPr>
            <a:r>
              <a:rPr lang="en-US" sz="2500" dirty="0"/>
              <a:t>Direct Communication with Care Team</a:t>
            </a:r>
          </a:p>
        </p:txBody>
      </p:sp>
      <p:sp>
        <p:nvSpPr>
          <p:cNvPr id="10" name="TextBox 9">
            <a:extLst>
              <a:ext uri="{FF2B5EF4-FFF2-40B4-BE49-F238E27FC236}">
                <a16:creationId xmlns:a16="http://schemas.microsoft.com/office/drawing/2014/main" id="{83EC5751-B4D0-2F48-BCCF-626218BF3B56}"/>
              </a:ext>
            </a:extLst>
          </p:cNvPr>
          <p:cNvSpPr txBox="1"/>
          <p:nvPr/>
        </p:nvSpPr>
        <p:spPr>
          <a:xfrm>
            <a:off x="609597" y="3080620"/>
            <a:ext cx="3629026" cy="477054"/>
          </a:xfrm>
          <a:prstGeom prst="rect">
            <a:avLst/>
          </a:prstGeom>
          <a:noFill/>
        </p:spPr>
        <p:txBody>
          <a:bodyPr wrap="square" rtlCol="0">
            <a:spAutoFit/>
          </a:bodyPr>
          <a:lstStyle/>
          <a:p>
            <a:pPr marL="285750" indent="-285750">
              <a:buFont typeface="Arial" panose="020B0604020202020204" pitchFamily="34" charset="0"/>
              <a:buChar char="•"/>
            </a:pPr>
            <a:r>
              <a:rPr lang="en-US" sz="2500" dirty="0"/>
              <a:t>Financial incentives</a:t>
            </a:r>
          </a:p>
        </p:txBody>
      </p:sp>
      <p:sp>
        <p:nvSpPr>
          <p:cNvPr id="11" name="TextBox 10">
            <a:extLst>
              <a:ext uri="{FF2B5EF4-FFF2-40B4-BE49-F238E27FC236}">
                <a16:creationId xmlns:a16="http://schemas.microsoft.com/office/drawing/2014/main" id="{9E800775-38C8-B843-88C6-0E844271388F}"/>
              </a:ext>
            </a:extLst>
          </p:cNvPr>
          <p:cNvSpPr txBox="1"/>
          <p:nvPr/>
        </p:nvSpPr>
        <p:spPr>
          <a:xfrm>
            <a:off x="609598" y="4430701"/>
            <a:ext cx="5810251" cy="477054"/>
          </a:xfrm>
          <a:prstGeom prst="rect">
            <a:avLst/>
          </a:prstGeom>
          <a:noFill/>
        </p:spPr>
        <p:txBody>
          <a:bodyPr wrap="square" rtlCol="0">
            <a:spAutoFit/>
          </a:bodyPr>
          <a:lstStyle/>
          <a:p>
            <a:pPr marL="285750" indent="-285750">
              <a:buFont typeface="Arial" panose="020B0604020202020204" pitchFamily="34" charset="0"/>
              <a:buChar char="•"/>
            </a:pPr>
            <a:r>
              <a:rPr lang="en-US" sz="2500" dirty="0"/>
              <a:t>Low-barrier access to primary care visits</a:t>
            </a:r>
          </a:p>
        </p:txBody>
      </p:sp>
      <p:sp>
        <p:nvSpPr>
          <p:cNvPr id="12" name="TextBox 11">
            <a:extLst>
              <a:ext uri="{FF2B5EF4-FFF2-40B4-BE49-F238E27FC236}">
                <a16:creationId xmlns:a16="http://schemas.microsoft.com/office/drawing/2014/main" id="{12BFC7FC-F03D-074B-9933-BA320C95811E}"/>
              </a:ext>
            </a:extLst>
          </p:cNvPr>
          <p:cNvSpPr txBox="1"/>
          <p:nvPr/>
        </p:nvSpPr>
        <p:spPr>
          <a:xfrm>
            <a:off x="609597" y="1674705"/>
            <a:ext cx="5810251" cy="477054"/>
          </a:xfrm>
          <a:prstGeom prst="rect">
            <a:avLst/>
          </a:prstGeom>
          <a:noFill/>
        </p:spPr>
        <p:txBody>
          <a:bodyPr wrap="square" rtlCol="0">
            <a:spAutoFit/>
          </a:bodyPr>
          <a:lstStyle/>
          <a:p>
            <a:pPr marL="285750" indent="-285750">
              <a:buFont typeface="Arial" panose="020B0604020202020204" pitchFamily="34" charset="0"/>
              <a:buChar char="•"/>
            </a:pPr>
            <a:r>
              <a:rPr lang="en-US" sz="2500" dirty="0"/>
              <a:t>Enhancing patient-centered care</a:t>
            </a:r>
          </a:p>
        </p:txBody>
      </p:sp>
      <p:pic>
        <p:nvPicPr>
          <p:cNvPr id="15" name="Picture 14">
            <a:extLst>
              <a:ext uri="{FF2B5EF4-FFF2-40B4-BE49-F238E27FC236}">
                <a16:creationId xmlns:a16="http://schemas.microsoft.com/office/drawing/2014/main" id="{B21EAE54-C29C-EC40-A42D-0AD9481A50CB}"/>
              </a:ext>
            </a:extLst>
          </p:cNvPr>
          <p:cNvPicPr>
            <a:picLocks noChangeAspect="1"/>
          </p:cNvPicPr>
          <p:nvPr/>
        </p:nvPicPr>
        <p:blipFill>
          <a:blip r:embed="rId9"/>
          <a:stretch>
            <a:fillRect/>
          </a:stretch>
        </p:blipFill>
        <p:spPr>
          <a:xfrm>
            <a:off x="6489698" y="3888294"/>
            <a:ext cx="1238251" cy="1325146"/>
          </a:xfrm>
          <a:prstGeom prst="rect">
            <a:avLst/>
          </a:prstGeom>
        </p:spPr>
      </p:pic>
      <p:pic>
        <p:nvPicPr>
          <p:cNvPr id="3" name="Recorded Sound" descr="Recorded Sound">
            <a:hlinkClick r:id="" action="ppaction://media"/>
            <a:extLst>
              <a:ext uri="{FF2B5EF4-FFF2-40B4-BE49-F238E27FC236}">
                <a16:creationId xmlns:a16="http://schemas.microsoft.com/office/drawing/2014/main" id="{05B8AE17-C93F-1340-A463-BDC7EE31388C}"/>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176000" y="5961307"/>
            <a:ext cx="812800" cy="812800"/>
          </a:xfrm>
          <a:prstGeom prst="rect">
            <a:avLst/>
          </a:prstGeom>
        </p:spPr>
      </p:pic>
      <p:sp>
        <p:nvSpPr>
          <p:cNvPr id="13" name="Google Shape;515;g5dd178685d_0_1">
            <a:extLst>
              <a:ext uri="{FF2B5EF4-FFF2-40B4-BE49-F238E27FC236}">
                <a16:creationId xmlns:a16="http://schemas.microsoft.com/office/drawing/2014/main" id="{8CDE20A7-7458-8749-992F-91DA6CC97237}"/>
              </a:ext>
            </a:extLst>
          </p:cNvPr>
          <p:cNvSpPr txBox="1">
            <a:spLocks/>
          </p:cNvSpPr>
          <p:nvPr/>
        </p:nvSpPr>
        <p:spPr>
          <a:xfrm>
            <a:off x="62753" y="6552288"/>
            <a:ext cx="10748682" cy="269660"/>
          </a:xfrm>
          <a:prstGeom prst="rect">
            <a:avLst/>
          </a:prstGeom>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Arial" panose="020B0604020202020204" pitchFamily="34" charset="0"/>
                <a:cs typeface="Arial" panose="020B0604020202020204" pitchFamily="34" charset="0"/>
              </a:rPr>
              <a:t>Source: Beach </a:t>
            </a:r>
            <a:r>
              <a:rPr lang="en-US" sz="1100" dirty="0">
                <a:solidFill>
                  <a:srgbClr val="000000"/>
                </a:solidFill>
                <a:latin typeface="Arial" panose="020B0604020202020204" pitchFamily="34" charset="0"/>
                <a:cs typeface="Arial" panose="020B0604020202020204" pitchFamily="34" charset="0"/>
              </a:rPr>
              <a:t>et al. </a:t>
            </a:r>
            <a:r>
              <a:rPr lang="en-US" sz="1100" i="1" dirty="0">
                <a:solidFill>
                  <a:srgbClr val="000000"/>
                </a:solidFill>
                <a:latin typeface="Arial" panose="020B0604020202020204" pitchFamily="34" charset="0"/>
                <a:cs typeface="Arial" panose="020B0604020202020204" pitchFamily="34" charset="0"/>
              </a:rPr>
              <a:t>J Gen Intern Med</a:t>
            </a:r>
            <a:r>
              <a:rPr lang="en-US" sz="1100" dirty="0">
                <a:solidFill>
                  <a:srgbClr val="000000"/>
                </a:solidFill>
                <a:latin typeface="Arial" panose="020B0604020202020204" pitchFamily="34" charset="0"/>
                <a:cs typeface="Arial" panose="020B0604020202020204" pitchFamily="34" charset="0"/>
              </a:rPr>
              <a:t>, 2006; </a:t>
            </a:r>
            <a:r>
              <a:rPr lang="en-US" sz="1100" dirty="0">
                <a:latin typeface="Arial" panose="020B0604020202020204" pitchFamily="34" charset="0"/>
                <a:cs typeface="Arial" panose="020B0604020202020204" pitchFamily="34" charset="0"/>
              </a:rPr>
              <a:t>Cunningham </a:t>
            </a:r>
            <a:r>
              <a:rPr lang="en-US" sz="1100" dirty="0">
                <a:solidFill>
                  <a:srgbClr val="000000"/>
                </a:solidFill>
                <a:latin typeface="Arial" panose="020B0604020202020204" pitchFamily="34" charset="0"/>
                <a:cs typeface="Arial" panose="020B0604020202020204" pitchFamily="34" charset="0"/>
              </a:rPr>
              <a:t>et al. </a:t>
            </a:r>
            <a:r>
              <a:rPr lang="en-US" sz="1100" i="1" dirty="0">
                <a:latin typeface="Arial" panose="020B0604020202020204" pitchFamily="34" charset="0"/>
                <a:cs typeface="Arial" panose="020B0604020202020204" pitchFamily="34" charset="0"/>
              </a:rPr>
              <a:t>JAMA Intern Med</a:t>
            </a:r>
            <a:r>
              <a:rPr lang="en-US" sz="1100" dirty="0">
                <a:latin typeface="Arial" panose="020B0604020202020204" pitchFamily="34" charset="0"/>
                <a:cs typeface="Arial" panose="020B0604020202020204" pitchFamily="34" charset="0"/>
              </a:rPr>
              <a:t>, 2018; </a:t>
            </a:r>
            <a:r>
              <a:rPr lang="en-US" sz="1100" dirty="0" err="1">
                <a:latin typeface="Arial" panose="020B0604020202020204" pitchFamily="34" charset="0"/>
                <a:cs typeface="Arial" panose="020B0604020202020204" pitchFamily="34" charset="0"/>
              </a:rPr>
              <a:t>Metsch</a:t>
            </a:r>
            <a:r>
              <a:rPr lang="en-US" sz="1100" dirty="0">
                <a:latin typeface="Arial" panose="020B0604020202020204" pitchFamily="34" charset="0"/>
                <a:cs typeface="Arial" panose="020B0604020202020204" pitchFamily="34" charset="0"/>
              </a:rPr>
              <a:t> et al. </a:t>
            </a:r>
            <a:r>
              <a:rPr lang="en-US" sz="1100" i="1" dirty="0">
                <a:latin typeface="Arial" panose="020B0604020202020204" pitchFamily="34" charset="0"/>
                <a:cs typeface="Arial" panose="020B0604020202020204" pitchFamily="34" charset="0"/>
              </a:rPr>
              <a:t>JAMA</a:t>
            </a:r>
            <a:r>
              <a:rPr lang="en-US" sz="1100" dirty="0">
                <a:latin typeface="Arial" panose="020B0604020202020204" pitchFamily="34" charset="0"/>
                <a:cs typeface="Arial" panose="020B0604020202020204" pitchFamily="34" charset="0"/>
              </a:rPr>
              <a:t>, 2016;</a:t>
            </a:r>
            <a:r>
              <a:rPr lang="en-US" sz="1100" dirty="0">
                <a:solidFill>
                  <a:srgbClr val="000000"/>
                </a:solidFill>
                <a:latin typeface="Arial" panose="020B0604020202020204" pitchFamily="34" charset="0"/>
                <a:cs typeface="Arial" panose="020B0604020202020204" pitchFamily="34" charset="0"/>
              </a:rPr>
              <a:t> Dombrowski et al. </a:t>
            </a:r>
            <a:r>
              <a:rPr lang="en-US" sz="1100" i="1" dirty="0">
                <a:solidFill>
                  <a:srgbClr val="000000"/>
                </a:solidFill>
                <a:latin typeface="Arial" panose="020B0604020202020204" pitchFamily="34" charset="0"/>
                <a:cs typeface="Arial" panose="020B0604020202020204" pitchFamily="34" charset="0"/>
              </a:rPr>
              <a:t>AIDS Patient Care STDS</a:t>
            </a:r>
            <a:r>
              <a:rPr lang="en-US" sz="1100" dirty="0">
                <a:solidFill>
                  <a:srgbClr val="000000"/>
                </a:solidFill>
                <a:latin typeface="Arial" panose="020B0604020202020204" pitchFamily="34" charset="0"/>
                <a:cs typeface="Arial" panose="020B0604020202020204" pitchFamily="34" charset="0"/>
              </a:rPr>
              <a:t>, 2018;  </a:t>
            </a:r>
            <a:endParaRPr lang="en-US" sz="11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9167724"/>
      </p:ext>
    </p:extLst>
  </p:cSld>
  <p:clrMapOvr>
    <a:masterClrMapping/>
  </p:clrMapOvr>
  <mc:AlternateContent xmlns:mc="http://schemas.openxmlformats.org/markup-compatibility/2006" xmlns:p14="http://schemas.microsoft.com/office/powerpoint/2010/main">
    <mc:Choice Requires="p14">
      <p:transition spd="slow" p14:dur="2000" advTm="50600"/>
    </mc:Choice>
    <mc:Fallback xmlns="">
      <p:transition spd="slow" advTm="50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mediacall" presetSubtype="0" fill="hold" nodeType="withEffect">
                                  <p:stCondLst>
                                    <p:cond delay="0"/>
                                  </p:stCondLst>
                                  <p:childTnLst>
                                    <p:cmd type="call" cmd="playFrom(0.0)">
                                      <p:cBhvr>
                                        <p:cTn id="22" dur="506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6F15-E3D2-CF41-9617-C4AC9075C6BC}"/>
              </a:ext>
            </a:extLst>
          </p:cNvPr>
          <p:cNvSpPr>
            <a:spLocks noGrp="1"/>
          </p:cNvSpPr>
          <p:nvPr>
            <p:ph type="title"/>
          </p:nvPr>
        </p:nvSpPr>
        <p:spPr>
          <a:xfrm>
            <a:off x="609600" y="-1"/>
            <a:ext cx="10972800" cy="1177871"/>
          </a:xfrm>
        </p:spPr>
        <p:txBody>
          <a:bodyPr>
            <a:normAutofit/>
          </a:bodyPr>
          <a:lstStyle/>
          <a:p>
            <a:r>
              <a:rPr lang="en-US" sz="2600" dirty="0"/>
              <a:t>Discrete choice experiment to quantify patient preferences</a:t>
            </a:r>
          </a:p>
        </p:txBody>
      </p:sp>
      <p:pic>
        <p:nvPicPr>
          <p:cNvPr id="4" name="Google Shape;684;g5dd43b667f_0_165">
            <a:extLst>
              <a:ext uri="{FF2B5EF4-FFF2-40B4-BE49-F238E27FC236}">
                <a16:creationId xmlns:a16="http://schemas.microsoft.com/office/drawing/2014/main" id="{E1B7C692-0F06-A243-84EC-77627EB1634F}"/>
              </a:ext>
            </a:extLst>
          </p:cNvPr>
          <p:cNvPicPr preferRelativeResize="0">
            <a:picLocks/>
          </p:cNvPicPr>
          <p:nvPr/>
        </p:nvPicPr>
        <p:blipFill>
          <a:blip r:embed="rId6">
            <a:alphaModFix/>
          </a:blip>
          <a:stretch>
            <a:fillRect/>
          </a:stretch>
        </p:blipFill>
        <p:spPr>
          <a:xfrm>
            <a:off x="7213600" y="1752688"/>
            <a:ext cx="4826000" cy="4158730"/>
          </a:xfrm>
          <a:prstGeom prst="rect">
            <a:avLst/>
          </a:prstGeom>
          <a:noFill/>
          <a:ln>
            <a:noFill/>
          </a:ln>
        </p:spPr>
      </p:pic>
      <p:pic>
        <p:nvPicPr>
          <p:cNvPr id="7" name="Picture 6">
            <a:extLst>
              <a:ext uri="{FF2B5EF4-FFF2-40B4-BE49-F238E27FC236}">
                <a16:creationId xmlns:a16="http://schemas.microsoft.com/office/drawing/2014/main" id="{742CD1B2-327A-384F-92E9-684B362187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1832762"/>
            <a:ext cx="5353666" cy="3954475"/>
          </a:xfrm>
          <a:prstGeom prst="rect">
            <a:avLst/>
          </a:prstGeom>
        </p:spPr>
      </p:pic>
      <p:sp>
        <p:nvSpPr>
          <p:cNvPr id="8" name="Right Arrow 7">
            <a:extLst>
              <a:ext uri="{FF2B5EF4-FFF2-40B4-BE49-F238E27FC236}">
                <a16:creationId xmlns:a16="http://schemas.microsoft.com/office/drawing/2014/main" id="{EB432F6B-29F5-4842-A227-52ED9C7125CC}"/>
              </a:ext>
            </a:extLst>
          </p:cNvPr>
          <p:cNvSpPr/>
          <p:nvPr/>
        </p:nvSpPr>
        <p:spPr>
          <a:xfrm>
            <a:off x="5657099" y="3522132"/>
            <a:ext cx="1405467" cy="575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a:extLst>
              <a:ext uri="{FF2B5EF4-FFF2-40B4-BE49-F238E27FC236}">
                <a16:creationId xmlns:a16="http://schemas.microsoft.com/office/drawing/2014/main" id="{C1DB74A2-16CC-1841-B201-327638A66DF8}"/>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226800" y="5892800"/>
            <a:ext cx="812800" cy="812800"/>
          </a:xfrm>
          <a:prstGeom prst="rect">
            <a:avLst/>
          </a:prstGeom>
        </p:spPr>
      </p:pic>
      <p:sp>
        <p:nvSpPr>
          <p:cNvPr id="9" name="Google Shape;515;g5dd178685d_0_1">
            <a:extLst>
              <a:ext uri="{FF2B5EF4-FFF2-40B4-BE49-F238E27FC236}">
                <a16:creationId xmlns:a16="http://schemas.microsoft.com/office/drawing/2014/main" id="{8C2C5FC4-0004-AD4F-8777-4BBA2F5A014E}"/>
              </a:ext>
            </a:extLst>
          </p:cNvPr>
          <p:cNvSpPr txBox="1">
            <a:spLocks/>
          </p:cNvSpPr>
          <p:nvPr/>
        </p:nvSpPr>
        <p:spPr>
          <a:xfrm>
            <a:off x="62753" y="6552288"/>
            <a:ext cx="9377082" cy="269660"/>
          </a:xfrm>
          <a:prstGeom prst="rect">
            <a:avLst/>
          </a:prstGeom>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Zanolini</a:t>
            </a:r>
            <a:r>
              <a:rPr lang="en-US" sz="1100" dirty="0">
                <a:latin typeface="Arial" panose="020B0604020202020204" pitchFamily="34" charset="0"/>
                <a:cs typeface="Arial" panose="020B0604020202020204" pitchFamily="34" charset="0"/>
              </a:rPr>
              <a:t> </a:t>
            </a:r>
            <a:r>
              <a:rPr lang="en-US" sz="1100" dirty="0">
                <a:solidFill>
                  <a:srgbClr val="000000"/>
                </a:solidFill>
                <a:latin typeface="Arial" panose="020B0604020202020204" pitchFamily="34" charset="0"/>
                <a:cs typeface="Arial" panose="020B0604020202020204" pitchFamily="34" charset="0"/>
              </a:rPr>
              <a:t>et al. </a:t>
            </a:r>
            <a:r>
              <a:rPr lang="en-US" sz="1100" i="1" dirty="0">
                <a:latin typeface="Arial" panose="020B0604020202020204" pitchFamily="34" charset="0"/>
                <a:cs typeface="Arial" panose="020B0604020202020204" pitchFamily="34" charset="0"/>
              </a:rPr>
              <a:t>PLOS Med</a:t>
            </a:r>
            <a:r>
              <a:rPr lang="en-US" sz="1100" dirty="0">
                <a:latin typeface="Arial" panose="020B0604020202020204" pitchFamily="34" charset="0"/>
                <a:cs typeface="Arial" panose="020B0604020202020204" pitchFamily="34" charset="0"/>
              </a:rPr>
              <a:t>, 2018; Shumway et al. </a:t>
            </a:r>
            <a:r>
              <a:rPr lang="en-US" sz="1100" i="1" dirty="0">
                <a:latin typeface="Arial" panose="020B0604020202020204" pitchFamily="34" charset="0"/>
                <a:cs typeface="Arial" panose="020B0604020202020204" pitchFamily="34" charset="0"/>
              </a:rPr>
              <a:t>AIDS Care</a:t>
            </a:r>
            <a:r>
              <a:rPr lang="en-US" sz="1100" dirty="0">
                <a:latin typeface="Arial" panose="020B0604020202020204" pitchFamily="34" charset="0"/>
                <a:cs typeface="Arial" panose="020B0604020202020204" pitchFamily="34" charset="0"/>
              </a:rPr>
              <a:t>, 2019</a:t>
            </a:r>
          </a:p>
        </p:txBody>
      </p:sp>
    </p:spTree>
    <p:custDataLst>
      <p:tags r:id="rId1"/>
    </p:custDataLst>
    <p:extLst>
      <p:ext uri="{BB962C8B-B14F-4D97-AF65-F5344CB8AC3E}">
        <p14:creationId xmlns:p14="http://schemas.microsoft.com/office/powerpoint/2010/main" val="1293458919"/>
      </p:ext>
    </p:extLst>
  </p:cSld>
  <p:clrMapOvr>
    <a:masterClrMapping/>
  </p:clrMapOvr>
  <mc:AlternateContent xmlns:mc="http://schemas.openxmlformats.org/markup-compatibility/2006" xmlns:p14="http://schemas.microsoft.com/office/powerpoint/2010/main">
    <mc:Choice Requires="p14">
      <p:transition spd="slow" p14:dur="2000" advTm="56900"/>
    </mc:Choice>
    <mc:Fallback xmlns="">
      <p:transition spd="slow" advTm="56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7DDDB-5146-EE4B-9343-F016377250A5}"/>
              </a:ext>
            </a:extLst>
          </p:cNvPr>
          <p:cNvPicPr>
            <a:picLocks noChangeAspect="1"/>
          </p:cNvPicPr>
          <p:nvPr/>
        </p:nvPicPr>
        <p:blipFill>
          <a:blip r:embed="rId5"/>
          <a:stretch>
            <a:fillRect/>
          </a:stretch>
        </p:blipFill>
        <p:spPr>
          <a:xfrm>
            <a:off x="3534788" y="626976"/>
            <a:ext cx="5122423" cy="5991523"/>
          </a:xfrm>
          <a:prstGeom prst="rect">
            <a:avLst/>
          </a:prstGeom>
        </p:spPr>
      </p:pic>
      <p:pic>
        <p:nvPicPr>
          <p:cNvPr id="6" name="Recorded Sound" descr="Recorded Sound">
            <a:hlinkClick r:id="" action="ppaction://media"/>
            <a:extLst>
              <a:ext uri="{FF2B5EF4-FFF2-40B4-BE49-F238E27FC236}">
                <a16:creationId xmlns:a16="http://schemas.microsoft.com/office/drawing/2014/main" id="{8E2AC01C-6D83-DD43-9B00-2715E8F308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76000" y="5682673"/>
            <a:ext cx="812800" cy="812800"/>
          </a:xfrm>
          <a:prstGeom prst="rect">
            <a:avLst/>
          </a:prstGeom>
        </p:spPr>
      </p:pic>
      <p:sp>
        <p:nvSpPr>
          <p:cNvPr id="2" name="Title 1">
            <a:extLst>
              <a:ext uri="{FF2B5EF4-FFF2-40B4-BE49-F238E27FC236}">
                <a16:creationId xmlns:a16="http://schemas.microsoft.com/office/drawing/2014/main" id="{8766385C-BE93-DA49-9DB8-E3AFF5BE1843}"/>
              </a:ext>
            </a:extLst>
          </p:cNvPr>
          <p:cNvSpPr>
            <a:spLocks noGrp="1"/>
          </p:cNvSpPr>
          <p:nvPr>
            <p:ph type="title"/>
          </p:nvPr>
        </p:nvSpPr>
        <p:spPr>
          <a:xfrm>
            <a:off x="609600" y="-1"/>
            <a:ext cx="10972800" cy="981635"/>
          </a:xfrm>
        </p:spPr>
        <p:txBody>
          <a:bodyPr>
            <a:normAutofit/>
          </a:bodyPr>
          <a:lstStyle/>
          <a:p>
            <a:r>
              <a:rPr lang="en-US" sz="2600" dirty="0"/>
              <a:t>Selection of attributes in the discrete choice experiment</a:t>
            </a:r>
          </a:p>
        </p:txBody>
      </p:sp>
      <p:sp>
        <p:nvSpPr>
          <p:cNvPr id="7" name="Google Shape;515;g5dd178685d_0_1">
            <a:extLst>
              <a:ext uri="{FF2B5EF4-FFF2-40B4-BE49-F238E27FC236}">
                <a16:creationId xmlns:a16="http://schemas.microsoft.com/office/drawing/2014/main" id="{E52E9DE3-22FC-D542-9C69-049BE43CB392}"/>
              </a:ext>
            </a:extLst>
          </p:cNvPr>
          <p:cNvSpPr txBox="1">
            <a:spLocks/>
          </p:cNvSpPr>
          <p:nvPr/>
        </p:nvSpPr>
        <p:spPr>
          <a:xfrm>
            <a:off x="62752" y="6552288"/>
            <a:ext cx="11113247" cy="269660"/>
          </a:xfrm>
          <a:prstGeom prst="rect">
            <a:avLst/>
          </a:prstGeom>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Arial" panose="020B0604020202020204" pitchFamily="34" charset="0"/>
                <a:cs typeface="Arial" panose="020B0604020202020204" pitchFamily="34" charset="0"/>
              </a:rPr>
              <a:t>Source: Beach </a:t>
            </a:r>
            <a:r>
              <a:rPr lang="en-US" sz="1100" dirty="0">
                <a:solidFill>
                  <a:srgbClr val="000000"/>
                </a:solidFill>
                <a:latin typeface="Arial" panose="020B0604020202020204" pitchFamily="34" charset="0"/>
                <a:cs typeface="Arial" panose="020B0604020202020204" pitchFamily="34" charset="0"/>
              </a:rPr>
              <a:t>et al. </a:t>
            </a:r>
            <a:r>
              <a:rPr lang="en-US" sz="1100" i="1" dirty="0">
                <a:solidFill>
                  <a:srgbClr val="000000"/>
                </a:solidFill>
                <a:latin typeface="Arial" panose="020B0604020202020204" pitchFamily="34" charset="0"/>
                <a:cs typeface="Arial" panose="020B0604020202020204" pitchFamily="34" charset="0"/>
              </a:rPr>
              <a:t>J Gen Intern Med</a:t>
            </a:r>
            <a:r>
              <a:rPr lang="en-US" sz="1100" dirty="0">
                <a:solidFill>
                  <a:srgbClr val="000000"/>
                </a:solidFill>
                <a:latin typeface="Arial" panose="020B0604020202020204" pitchFamily="34" charset="0"/>
                <a:cs typeface="Arial" panose="020B0604020202020204" pitchFamily="34" charset="0"/>
              </a:rPr>
              <a:t>, 2006;</a:t>
            </a:r>
            <a:r>
              <a:rPr lang="en-US" sz="1100" dirty="0">
                <a:latin typeface="Arial" panose="020B0604020202020204" pitchFamily="34" charset="0"/>
                <a:cs typeface="Arial" panose="020B0604020202020204" pitchFamily="34" charset="0"/>
              </a:rPr>
              <a:t> Gardner et al. </a:t>
            </a:r>
            <a:r>
              <a:rPr lang="en-US" sz="1100" i="1" dirty="0">
                <a:latin typeface="Arial" panose="020B0604020202020204" pitchFamily="34" charset="0"/>
                <a:cs typeface="Arial" panose="020B0604020202020204" pitchFamily="34" charset="0"/>
              </a:rPr>
              <a:t>Clin Infect Dis</a:t>
            </a:r>
            <a:r>
              <a:rPr lang="en-US" sz="1100" dirty="0">
                <a:latin typeface="Arial" panose="020B0604020202020204" pitchFamily="34" charset="0"/>
                <a:cs typeface="Arial" panose="020B0604020202020204" pitchFamily="34" charset="0"/>
              </a:rPr>
              <a:t>, 2014;</a:t>
            </a:r>
            <a:r>
              <a:rPr lang="en-US" sz="1100" dirty="0">
                <a:solidFill>
                  <a:srgbClr val="000000"/>
                </a:solidFill>
                <a:latin typeface="Arial" panose="020B0604020202020204" pitchFamily="34" charset="0"/>
                <a:cs typeface="Arial" panose="020B0604020202020204" pitchFamily="34" charset="0"/>
              </a:rPr>
              <a:t> Yehia et al. </a:t>
            </a:r>
            <a:r>
              <a:rPr lang="en-US" sz="1100" i="1" dirty="0">
                <a:solidFill>
                  <a:srgbClr val="000000"/>
                </a:solidFill>
                <a:latin typeface="Arial" panose="020B0604020202020204" pitchFamily="34" charset="0"/>
                <a:cs typeface="Arial" panose="020B0604020202020204" pitchFamily="34" charset="0"/>
              </a:rPr>
              <a:t>BMC Infect Dis</a:t>
            </a:r>
            <a:r>
              <a:rPr lang="en-US" sz="1100" dirty="0">
                <a:solidFill>
                  <a:srgbClr val="000000"/>
                </a:solidFill>
                <a:latin typeface="Arial" panose="020B0604020202020204" pitchFamily="34" charset="0"/>
                <a:cs typeface="Arial" panose="020B0604020202020204" pitchFamily="34" charset="0"/>
              </a:rPr>
              <a:t>, 2015; Dombrowski et al. </a:t>
            </a:r>
            <a:r>
              <a:rPr lang="en-US" sz="1100" i="1" dirty="0">
                <a:solidFill>
                  <a:srgbClr val="000000"/>
                </a:solidFill>
                <a:latin typeface="Arial" panose="020B0604020202020204" pitchFamily="34" charset="0"/>
                <a:cs typeface="Arial" panose="020B0604020202020204" pitchFamily="34" charset="0"/>
              </a:rPr>
              <a:t>AIDS Patient Care STDS</a:t>
            </a:r>
            <a:r>
              <a:rPr lang="en-US" sz="1100" dirty="0">
                <a:solidFill>
                  <a:srgbClr val="000000"/>
                </a:solidFill>
                <a:latin typeface="Arial" panose="020B0604020202020204" pitchFamily="34" charset="0"/>
                <a:cs typeface="Arial" panose="020B0604020202020204" pitchFamily="34" charset="0"/>
              </a:rPr>
              <a:t>, 2015</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762705"/>
      </p:ext>
    </p:extLst>
  </p:cSld>
  <p:clrMapOvr>
    <a:masterClrMapping/>
  </p:clrMapOvr>
  <mc:AlternateContent xmlns:mc="http://schemas.openxmlformats.org/markup-compatibility/2006" xmlns:p14="http://schemas.microsoft.com/office/powerpoint/2010/main">
    <mc:Choice Requires="p14">
      <p:transition spd="slow" p14:dur="2000" advTm="57600"/>
    </mc:Choice>
    <mc:Fallback xmlns="">
      <p:transition spd="slow" advTm="57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6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549;g5dd178685d_0_472">
            <a:extLst>
              <a:ext uri="{FF2B5EF4-FFF2-40B4-BE49-F238E27FC236}">
                <a16:creationId xmlns:a16="http://schemas.microsoft.com/office/drawing/2014/main" id="{92BA5092-403D-5745-A22A-38CB799152CC}"/>
              </a:ext>
            </a:extLst>
          </p:cNvPr>
          <p:cNvCxnSpPr>
            <a:cxnSpLocks/>
          </p:cNvCxnSpPr>
          <p:nvPr/>
        </p:nvCxnSpPr>
        <p:spPr>
          <a:xfrm>
            <a:off x="3743500" y="2446929"/>
            <a:ext cx="4225551" cy="0"/>
          </a:xfrm>
          <a:prstGeom prst="straightConnector1">
            <a:avLst/>
          </a:prstGeom>
          <a:noFill/>
          <a:ln w="76200" cap="flat" cmpd="sng">
            <a:solidFill>
              <a:schemeClr val="dk2"/>
            </a:solidFill>
            <a:prstDash val="solid"/>
            <a:round/>
            <a:headEnd type="none" w="med" len="med"/>
            <a:tailEnd type="stealth" w="med" len="med"/>
          </a:ln>
        </p:spPr>
      </p:cxnSp>
      <p:sp>
        <p:nvSpPr>
          <p:cNvPr id="5" name="Google Shape;550;g5dd178685d_0_472">
            <a:extLst>
              <a:ext uri="{FF2B5EF4-FFF2-40B4-BE49-F238E27FC236}">
                <a16:creationId xmlns:a16="http://schemas.microsoft.com/office/drawing/2014/main" id="{5B3BD02A-BDEF-C84D-873B-87D381309155}"/>
              </a:ext>
            </a:extLst>
          </p:cNvPr>
          <p:cNvSpPr txBox="1"/>
          <p:nvPr/>
        </p:nvSpPr>
        <p:spPr>
          <a:xfrm>
            <a:off x="4596000" y="2626723"/>
            <a:ext cx="3000000" cy="902100"/>
          </a:xfrm>
          <a:prstGeom prst="rect">
            <a:avLst/>
          </a:prstGeom>
          <a:noFill/>
          <a:ln>
            <a:noFill/>
          </a:ln>
        </p:spPr>
        <p:txBody>
          <a:bodyPr spcFirstLastPara="1" wrap="square" lIns="91425" tIns="91425" rIns="91425" bIns="91425" anchor="t" anchorCtr="0">
            <a:noAutofit/>
          </a:bodyPr>
          <a:lstStyle/>
          <a:p>
            <a:pPr algn="ctr">
              <a:spcAft>
                <a:spcPts val="1000"/>
              </a:spcAft>
            </a:pPr>
            <a:r>
              <a:rPr lang="en-US" sz="2300" dirty="0">
                <a:solidFill>
                  <a:schemeClr val="dk1"/>
                </a:solidFill>
              </a:rPr>
              <a:t>referrals &amp; surveillance records</a:t>
            </a:r>
            <a:endParaRPr sz="2300" dirty="0"/>
          </a:p>
        </p:txBody>
      </p:sp>
      <p:cxnSp>
        <p:nvCxnSpPr>
          <p:cNvPr id="6" name="Google Shape;551;g5dd178685d_0_472">
            <a:extLst>
              <a:ext uri="{FF2B5EF4-FFF2-40B4-BE49-F238E27FC236}">
                <a16:creationId xmlns:a16="http://schemas.microsoft.com/office/drawing/2014/main" id="{1E155EA5-48D9-9543-8971-037491D71A7A}"/>
              </a:ext>
            </a:extLst>
          </p:cNvPr>
          <p:cNvCxnSpPr>
            <a:cxnSpLocks/>
          </p:cNvCxnSpPr>
          <p:nvPr/>
        </p:nvCxnSpPr>
        <p:spPr>
          <a:xfrm flipH="1">
            <a:off x="7596000" y="5439626"/>
            <a:ext cx="1843835" cy="476370"/>
          </a:xfrm>
          <a:prstGeom prst="straightConnector1">
            <a:avLst/>
          </a:prstGeom>
          <a:noFill/>
          <a:ln w="76200" cap="flat" cmpd="sng">
            <a:solidFill>
              <a:schemeClr val="dk2"/>
            </a:solidFill>
            <a:prstDash val="solid"/>
            <a:round/>
            <a:headEnd type="none" w="med" len="med"/>
            <a:tailEnd type="stealth" w="med" len="med"/>
          </a:ln>
        </p:spPr>
      </p:cxnSp>
      <p:sp>
        <p:nvSpPr>
          <p:cNvPr id="10" name="Google Shape;548;g5dd178685d_0_472">
            <a:extLst>
              <a:ext uri="{FF2B5EF4-FFF2-40B4-BE49-F238E27FC236}">
                <a16:creationId xmlns:a16="http://schemas.microsoft.com/office/drawing/2014/main" id="{5329C973-5ACC-2D47-B033-211746120F20}"/>
              </a:ext>
            </a:extLst>
          </p:cNvPr>
          <p:cNvSpPr txBox="1">
            <a:spLocks/>
          </p:cNvSpPr>
          <p:nvPr/>
        </p:nvSpPr>
        <p:spPr>
          <a:xfrm>
            <a:off x="151750" y="926300"/>
            <a:ext cx="3435990" cy="3041259"/>
          </a:xfrm>
          <a:prstGeom prst="rect">
            <a:avLst/>
          </a:prstGeom>
          <a:ln w="9525" cap="flat" cmpd="sng">
            <a:solidFill>
              <a:srgbClr val="000000"/>
            </a:solidFill>
            <a:prstDash val="solid"/>
            <a:round/>
            <a:headEnd type="none" w="sm" len="sm"/>
            <a:tailEnd type="none" w="sm" len="sm"/>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1800" b="0" kern="1200">
                <a:solidFill>
                  <a:srgbClr val="E40C3A"/>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300" b="1" dirty="0">
                <a:solidFill>
                  <a:schemeClr val="tx1"/>
                </a:solidFill>
              </a:rPr>
              <a:t>3 eligibility criteria:</a:t>
            </a:r>
          </a:p>
          <a:p>
            <a:pPr indent="-355600">
              <a:spcBef>
                <a:spcPts val="600"/>
              </a:spcBef>
              <a:buSzPts val="2000"/>
              <a:buFont typeface="Arial" panose="020B0604020202020204" pitchFamily="34" charset="0"/>
              <a:buAutoNum type="arabicPeriod"/>
            </a:pPr>
            <a:r>
              <a:rPr lang="en-US" sz="2300" dirty="0">
                <a:solidFill>
                  <a:schemeClr val="tx1"/>
                </a:solidFill>
              </a:rPr>
              <a:t>Homeless or unstably housed (HUH)</a:t>
            </a:r>
          </a:p>
          <a:p>
            <a:pPr indent="-355600">
              <a:buSzPts val="2000"/>
              <a:buFont typeface="Arial" panose="020B0604020202020204" pitchFamily="34" charset="0"/>
              <a:buAutoNum type="arabicPeriod"/>
            </a:pPr>
            <a:r>
              <a:rPr lang="en-US" sz="2300" dirty="0">
                <a:solidFill>
                  <a:schemeClr val="tx1"/>
                </a:solidFill>
              </a:rPr>
              <a:t>Virologic non-suppression</a:t>
            </a:r>
          </a:p>
          <a:p>
            <a:pPr indent="-355600">
              <a:buSzPts val="2000"/>
              <a:buFont typeface="Arial" panose="020B0604020202020204" pitchFamily="34" charset="0"/>
              <a:buAutoNum type="arabicPeriod"/>
            </a:pPr>
            <a:r>
              <a:rPr lang="en-US" sz="2300" dirty="0">
                <a:solidFill>
                  <a:schemeClr val="tx1"/>
                </a:solidFill>
              </a:rPr>
              <a:t>Poorly retained in HIV primary care</a:t>
            </a:r>
          </a:p>
        </p:txBody>
      </p:sp>
      <p:sp>
        <p:nvSpPr>
          <p:cNvPr id="13" name="Google Shape;553;g5dd178685d_0_472">
            <a:extLst>
              <a:ext uri="{FF2B5EF4-FFF2-40B4-BE49-F238E27FC236}">
                <a16:creationId xmlns:a16="http://schemas.microsoft.com/office/drawing/2014/main" id="{137F43E8-E08D-A24D-A1E6-23D2DE8B620B}"/>
              </a:ext>
            </a:extLst>
          </p:cNvPr>
          <p:cNvSpPr txBox="1"/>
          <p:nvPr/>
        </p:nvSpPr>
        <p:spPr>
          <a:xfrm>
            <a:off x="3989764" y="5231471"/>
            <a:ext cx="3435991" cy="1185283"/>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US" sz="2300" dirty="0">
                <a:solidFill>
                  <a:schemeClr val="dk1"/>
                </a:solidFill>
              </a:rPr>
              <a:t>Mixed logit regression to estimate the relative utility (preference)</a:t>
            </a:r>
            <a:endParaRPr sz="2300" dirty="0"/>
          </a:p>
          <a:p>
            <a:pPr>
              <a:spcBef>
                <a:spcPts val="1000"/>
              </a:spcBef>
              <a:spcAft>
                <a:spcPts val="1000"/>
              </a:spcAft>
            </a:pPr>
            <a:endParaRPr sz="2300" dirty="0">
              <a:solidFill>
                <a:schemeClr val="dk1"/>
              </a:solidFill>
            </a:endParaRPr>
          </a:p>
        </p:txBody>
      </p:sp>
      <p:pic>
        <p:nvPicPr>
          <p:cNvPr id="3" name="Picture 2">
            <a:extLst>
              <a:ext uri="{FF2B5EF4-FFF2-40B4-BE49-F238E27FC236}">
                <a16:creationId xmlns:a16="http://schemas.microsoft.com/office/drawing/2014/main" id="{40919EBB-C096-964E-B735-07513C82DBEA}"/>
              </a:ext>
            </a:extLst>
          </p:cNvPr>
          <p:cNvPicPr>
            <a:picLocks noChangeAspect="1"/>
          </p:cNvPicPr>
          <p:nvPr/>
        </p:nvPicPr>
        <p:blipFill>
          <a:blip r:embed="rId5"/>
          <a:stretch>
            <a:fillRect/>
          </a:stretch>
        </p:blipFill>
        <p:spPr>
          <a:xfrm>
            <a:off x="7966449" y="248572"/>
            <a:ext cx="4225551" cy="4942482"/>
          </a:xfrm>
          <a:prstGeom prst="rect">
            <a:avLst/>
          </a:prstGeom>
        </p:spPr>
      </p:pic>
      <p:sp>
        <p:nvSpPr>
          <p:cNvPr id="2" name="Title 1">
            <a:extLst>
              <a:ext uri="{FF2B5EF4-FFF2-40B4-BE49-F238E27FC236}">
                <a16:creationId xmlns:a16="http://schemas.microsoft.com/office/drawing/2014/main" id="{F7EF0B8F-19D2-DD42-8760-9149FE13927E}"/>
              </a:ext>
            </a:extLst>
          </p:cNvPr>
          <p:cNvSpPr>
            <a:spLocks noGrp="1"/>
          </p:cNvSpPr>
          <p:nvPr>
            <p:ph type="title"/>
          </p:nvPr>
        </p:nvSpPr>
        <p:spPr>
          <a:xfrm>
            <a:off x="609600" y="0"/>
            <a:ext cx="10972800" cy="1015193"/>
          </a:xfrm>
        </p:spPr>
        <p:txBody>
          <a:bodyPr>
            <a:normAutofit/>
          </a:bodyPr>
          <a:lstStyle/>
          <a:p>
            <a:r>
              <a:rPr lang="en-US" sz="3000" dirty="0"/>
              <a:t>Methods Overview</a:t>
            </a:r>
          </a:p>
        </p:txBody>
      </p:sp>
      <p:pic>
        <p:nvPicPr>
          <p:cNvPr id="8" name="Audio 7">
            <a:hlinkClick r:id="" action="ppaction://media"/>
            <a:extLst>
              <a:ext uri="{FF2B5EF4-FFF2-40B4-BE49-F238E27FC236}">
                <a16:creationId xmlns:a16="http://schemas.microsoft.com/office/drawing/2014/main" id="{A4419806-F22C-1A4F-88BF-5DA055B8A0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
        <p:nvSpPr>
          <p:cNvPr id="11" name="Google Shape;515;g5dd178685d_0_1">
            <a:extLst>
              <a:ext uri="{FF2B5EF4-FFF2-40B4-BE49-F238E27FC236}">
                <a16:creationId xmlns:a16="http://schemas.microsoft.com/office/drawing/2014/main" id="{2280CB03-6CCF-5444-B70A-DF227FD03ED0}"/>
              </a:ext>
            </a:extLst>
          </p:cNvPr>
          <p:cNvSpPr txBox="1">
            <a:spLocks/>
          </p:cNvSpPr>
          <p:nvPr/>
        </p:nvSpPr>
        <p:spPr>
          <a:xfrm>
            <a:off x="62752" y="6552288"/>
            <a:ext cx="11113247" cy="269660"/>
          </a:xfrm>
          <a:prstGeom prst="rect">
            <a:avLst/>
          </a:prstGeom>
        </p:spPr>
        <p:txBody>
          <a:bodyPr spcFirstLastPara="1" wrap="square" lIns="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Clemenzi</a:t>
            </a:r>
            <a:r>
              <a:rPr lang="en-US" sz="1100" dirty="0">
                <a:latin typeface="Arial" panose="020B0604020202020204" pitchFamily="34" charset="0"/>
                <a:cs typeface="Arial" panose="020B0604020202020204" pitchFamily="34" charset="0"/>
              </a:rPr>
              <a:t>-Allen et al. </a:t>
            </a:r>
            <a:r>
              <a:rPr lang="en-US" sz="1100" i="1" dirty="0">
                <a:latin typeface="Arial" panose="020B0604020202020204" pitchFamily="34" charset="0"/>
                <a:cs typeface="Arial" panose="020B0604020202020204" pitchFamily="34" charset="0"/>
              </a:rPr>
              <a:t>Open Forum Infect Dis</a:t>
            </a:r>
            <a:r>
              <a:rPr lang="en-US" sz="1100" dirty="0">
                <a:latin typeface="Arial" panose="020B0604020202020204" pitchFamily="34" charset="0"/>
                <a:cs typeface="Arial" panose="020B0604020202020204" pitchFamily="34" charset="0"/>
              </a:rPr>
              <a:t>, 2018;</a:t>
            </a:r>
            <a:r>
              <a:rPr lang="en-US" sz="1100" dirty="0">
                <a:solidFill>
                  <a:srgbClr val="000000"/>
                </a:solidFill>
                <a:latin typeface="Arial" panose="020B0604020202020204" pitchFamily="34" charset="0"/>
                <a:cs typeface="Arial" panose="020B0604020202020204" pitchFamily="34" charset="0"/>
              </a:rPr>
              <a:t> Bridges et al. </a:t>
            </a:r>
            <a:r>
              <a:rPr lang="en-US" sz="1100" i="1" dirty="0">
                <a:solidFill>
                  <a:srgbClr val="000000"/>
                </a:solidFill>
                <a:latin typeface="Arial" panose="020B0604020202020204" pitchFamily="34" charset="0"/>
                <a:cs typeface="Arial" panose="020B0604020202020204" pitchFamily="34" charset="0"/>
              </a:rPr>
              <a:t>Value Health</a:t>
            </a:r>
            <a:r>
              <a:rPr lang="en-US" sz="1100" dirty="0">
                <a:solidFill>
                  <a:srgbClr val="000000"/>
                </a:solidFill>
                <a:latin typeface="Arial" panose="020B0604020202020204" pitchFamily="34" charset="0"/>
                <a:cs typeface="Arial" panose="020B0604020202020204" pitchFamily="34" charset="0"/>
              </a:rPr>
              <a:t>, 2011; Johnson et al. </a:t>
            </a:r>
            <a:r>
              <a:rPr lang="en-US" sz="1100" i="1" dirty="0">
                <a:solidFill>
                  <a:srgbClr val="000000"/>
                </a:solidFill>
                <a:latin typeface="Arial" panose="020B0604020202020204" pitchFamily="34" charset="0"/>
                <a:cs typeface="Arial" panose="020B0604020202020204" pitchFamily="34" charset="0"/>
              </a:rPr>
              <a:t>Value Health</a:t>
            </a:r>
            <a:r>
              <a:rPr lang="en-US" sz="1100" dirty="0">
                <a:solidFill>
                  <a:srgbClr val="000000"/>
                </a:solidFill>
                <a:latin typeface="Arial" panose="020B0604020202020204" pitchFamily="34" charset="0"/>
                <a:cs typeface="Arial" panose="020B0604020202020204" pitchFamily="34" charset="0"/>
              </a:rPr>
              <a:t>, 2013</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60686"/>
      </p:ext>
    </p:extLst>
  </p:cSld>
  <p:clrMapOvr>
    <a:masterClrMapping/>
  </p:clrMapOvr>
  <mc:AlternateContent xmlns:mc="http://schemas.openxmlformats.org/markup-compatibility/2006" xmlns:p14="http://schemas.microsoft.com/office/powerpoint/2010/main">
    <mc:Choice Requires="p14">
      <p:transition spd="slow" p14:dur="2000" advTm="42100"/>
    </mc:Choice>
    <mc:Fallback xmlns="">
      <p:transition spd="slow" advTm="42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6|2.7|1.7|3.5"/>
</p:tagLst>
</file>

<file path=ppt/tags/tag2.xml><?xml version="1.0" encoding="utf-8"?>
<p:tagLst xmlns:a="http://schemas.openxmlformats.org/drawingml/2006/main" xmlns:r="http://schemas.openxmlformats.org/officeDocument/2006/relationships" xmlns:p="http://schemas.openxmlformats.org/presentationml/2006/main">
  <p:tag name="TIMING" val="|19.2|6.4"/>
</p:tagLst>
</file>

<file path=ppt/tags/tag3.xml><?xml version="1.0" encoding="utf-8"?>
<p:tagLst xmlns:a="http://schemas.openxmlformats.org/drawingml/2006/main" xmlns:r="http://schemas.openxmlformats.org/officeDocument/2006/relationships" xmlns:p="http://schemas.openxmlformats.org/presentationml/2006/main">
  <p:tag name="TIMING" val="|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460D32BFC46447800369BB4A458FCD" ma:contentTypeVersion="15" ma:contentTypeDescription="Create a new document." ma:contentTypeScope="" ma:versionID="95837b37bd641e24a06a5fb5f7545904">
  <xsd:schema xmlns:xsd="http://www.w3.org/2001/XMLSchema" xmlns:xs="http://www.w3.org/2001/XMLSchema" xmlns:p="http://schemas.microsoft.com/office/2006/metadata/properties" xmlns:ns1="http://schemas.microsoft.com/sharepoint/v3" xmlns:ns2="ef8e3ac7-8bf9-4e70-9174-5dc1951a39bd" xmlns:ns3="250929fa-9806-4449-af20-7947085fa170" targetNamespace="http://schemas.microsoft.com/office/2006/metadata/properties" ma:root="true" ma:fieldsID="ae21bac9308c4d3b79891727c688440e" ns1:_="" ns2:_="" ns3:_="">
    <xsd:import namespace="http://schemas.microsoft.com/sharepoint/v3"/>
    <xsd:import namespace="ef8e3ac7-8bf9-4e70-9174-5dc1951a39bd"/>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8e3ac7-8bf9-4e70-9174-5dc1951a39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E52772-A2FB-490E-94F4-E17964D6A93A}">
  <ds:schemaRefs>
    <ds:schemaRef ds:uri="9be4253c-d05c-40d1-a253-3af22e035f51"/>
    <ds:schemaRef ds:uri="http://purl.org/dc/dcmitype/"/>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schemas.microsoft.com/sharepoint/v3"/>
  </ds:schemaRefs>
</ds:datastoreItem>
</file>

<file path=customXml/itemProps2.xml><?xml version="1.0" encoding="utf-8"?>
<ds:datastoreItem xmlns:ds="http://schemas.openxmlformats.org/officeDocument/2006/customXml" ds:itemID="{2D099496-E24D-4B81-9CFE-AD96A0EA4E25}">
  <ds:schemaRefs>
    <ds:schemaRef ds:uri="http://schemas.microsoft.com/sharepoint/v3/contenttype/forms"/>
  </ds:schemaRefs>
</ds:datastoreItem>
</file>

<file path=customXml/itemProps3.xml><?xml version="1.0" encoding="utf-8"?>
<ds:datastoreItem xmlns:ds="http://schemas.openxmlformats.org/officeDocument/2006/customXml" ds:itemID="{185D133D-C0CA-4645-9291-4F4EBBB0B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f8e3ac7-8bf9-4e70-9174-5dc1951a39bd"/>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4782</TotalTime>
  <Words>1854</Words>
  <Application>Microsoft Macintosh PowerPoint</Application>
  <PresentationFormat>Widescreen</PresentationFormat>
  <Paragraphs>159</Paragraphs>
  <Slides>15</Slides>
  <Notes>15</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Montserrat Medium</vt:lpstr>
      <vt:lpstr>Montserrat</vt:lpstr>
      <vt:lpstr>Office Theme</vt:lpstr>
      <vt:lpstr>PowerPoint Presentation</vt:lpstr>
      <vt:lpstr>No conflicts of interest to disclose</vt:lpstr>
      <vt:lpstr>Funding</vt:lpstr>
      <vt:lpstr>Housing instability results in increased acute care utilization</vt:lpstr>
      <vt:lpstr>Housing instability results in increased acute care utilization</vt:lpstr>
      <vt:lpstr>Strategies to improve outcomes for people living with HIV experiencing homelessness  </vt:lpstr>
      <vt:lpstr>Discrete choice experiment to quantify patient preferences</vt:lpstr>
      <vt:lpstr>Selection of attributes in the discrete choice experiment</vt:lpstr>
      <vt:lpstr>Methods Overview</vt:lpstr>
      <vt:lpstr>Participant demographic and clinical information </vt:lpstr>
      <vt:lpstr>Relative Utilities of Clinic Attributes</vt:lpstr>
      <vt:lpstr>Key Findings and Limitations</vt:lpstr>
      <vt:lpstr>Implications</vt:lpstr>
      <vt:lpstr>Acknowledgements</vt:lpstr>
      <vt:lpstr>For questions, you can contact me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Conte, Madellena</cp:lastModifiedBy>
  <cp:revision>362</cp:revision>
  <cp:lastPrinted>2019-06-06T17:16:15Z</cp:lastPrinted>
  <dcterms:created xsi:type="dcterms:W3CDTF">2015-07-06T08:16:27Z</dcterms:created>
  <dcterms:modified xsi:type="dcterms:W3CDTF">2020-06-17T23:18:34Z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0x01010016460D32BFC46447800369BB4A458FCD</vt:lpwstr>
  </property>
  <property fmtid="{D5CDD505-2E9C-101B-9397-08002B2CF9AE}" pid="3" name="AuthorIds_UIVersion_5120">
    <vt:lpwstr>1507</vt:lpwstr>
  </property>
</Properties>
</file>